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8"/>
  </p:notesMasterIdLst>
  <p:sldIdLst>
    <p:sldId id="256" r:id="rId2"/>
    <p:sldId id="348" r:id="rId3"/>
    <p:sldId id="349" r:id="rId4"/>
    <p:sldId id="350" r:id="rId5"/>
    <p:sldId id="351"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CA4F56-476E-41F1-9500-D4219D24EA93}" type="datetimeFigureOut">
              <a:rPr lang="en-US" smtClean="0"/>
              <a:pPr/>
              <a:t>10/1/2020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4D58A9-14B5-4A05-93DC-C4681C955573}" type="slidenum">
              <a:rPr lang="en-US" smtClean="0"/>
              <a:pPr/>
              <a:t>‹#›</a:t>
            </a:fld>
            <a:endParaRPr lang="en-US"/>
          </a:p>
        </p:txBody>
      </p:sp>
    </p:spTree>
    <p:extLst>
      <p:ext uri="{BB962C8B-B14F-4D97-AF65-F5344CB8AC3E}">
        <p14:creationId xmlns:p14="http://schemas.microsoft.com/office/powerpoint/2010/main" val="346883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4D58A9-14B5-4A05-93DC-C4681C955573}" type="slidenum">
              <a:rPr lang="en-US" smtClean="0"/>
              <a:pPr/>
              <a:t>79</a:t>
            </a:fld>
            <a:endParaRPr lang="en-US"/>
          </a:p>
        </p:txBody>
      </p:sp>
    </p:spTree>
    <p:extLst>
      <p:ext uri="{BB962C8B-B14F-4D97-AF65-F5344CB8AC3E}">
        <p14:creationId xmlns:p14="http://schemas.microsoft.com/office/powerpoint/2010/main" val="198841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10/1/2020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67EE7F3-F43E-B149-A486-3F9B053040FE}"/>
              </a:ext>
            </a:extLst>
          </p:cNvPr>
          <p:cNvSpPr txBox="1"/>
          <p:nvPr/>
        </p:nvSpPr>
        <p:spPr>
          <a:xfrm>
            <a:off x="5187647" y="2520647"/>
            <a:ext cx="1828800" cy="1828800"/>
          </a:xfrm>
          <a:prstGeom prst="rect">
            <a:avLst/>
          </a:prstGeom>
          <a:noFill/>
        </p:spPr>
        <p:txBody>
          <a:bodyPr wrap="square" rtlCol="0">
            <a:spAutoFit/>
          </a:bodyPr>
          <a:lstStyle/>
          <a:p>
            <a:pPr algn="l"/>
            <a:endParaRPr lang="en-US" dirty="0"/>
          </a:p>
        </p:txBody>
      </p:sp>
      <p:sp>
        <p:nvSpPr>
          <p:cNvPr id="9" name="Title 8"/>
          <p:cNvSpPr>
            <a:spLocks noGrp="1"/>
          </p:cNvSpPr>
          <p:nvPr>
            <p:ph type="title"/>
          </p:nvPr>
        </p:nvSpPr>
        <p:spPr>
          <a:xfrm>
            <a:off x="609601" y="304801"/>
            <a:ext cx="10445254" cy="5638800"/>
          </a:xfrm>
        </p:spPr>
        <p:txBody>
          <a:bodyPr/>
          <a:lstStyle/>
          <a:p>
            <a:pPr algn="ctr"/>
            <a:r>
              <a:rPr lang="en-US" dirty="0" smtClean="0">
                <a:solidFill>
                  <a:schemeClr val="accent5">
                    <a:lumMod val="75000"/>
                  </a:schemeClr>
                </a:solidFill>
              </a:rPr>
              <a:t>DR. B.B. HEGDE FIRST GRADE COLLEGE, KUNDAPURA</a:t>
            </a:r>
            <a:br>
              <a:rPr lang="en-US" dirty="0" smtClean="0">
                <a:solidFill>
                  <a:schemeClr val="accent5">
                    <a:lumMod val="75000"/>
                  </a:schemeClr>
                </a:solidFill>
              </a:rPr>
            </a:br>
            <a:r>
              <a:rPr lang="en-US" dirty="0" smtClean="0">
                <a:solidFill>
                  <a:schemeClr val="accent5">
                    <a:lumMod val="75000"/>
                  </a:schemeClr>
                </a:solidFill>
              </a:rPr>
              <a:t/>
            </a:r>
            <a:br>
              <a:rPr lang="en-US" dirty="0" smtClean="0">
                <a:solidFill>
                  <a:schemeClr val="accent5">
                    <a:lumMod val="75000"/>
                  </a:schemeClr>
                </a:solidFill>
              </a:rPr>
            </a:br>
            <a:r>
              <a:rPr lang="en-US" dirty="0" smtClean="0">
                <a:solidFill>
                  <a:schemeClr val="accent5">
                    <a:lumMod val="75000"/>
                  </a:schemeClr>
                </a:solidFill>
              </a:rPr>
              <a:t>(a Unit of </a:t>
            </a:r>
            <a:r>
              <a:rPr lang="en-US" dirty="0" err="1" smtClean="0">
                <a:solidFill>
                  <a:schemeClr val="accent5">
                    <a:lumMod val="75000"/>
                  </a:schemeClr>
                </a:solidFill>
              </a:rPr>
              <a:t>coondapur</a:t>
            </a:r>
            <a:r>
              <a:rPr lang="en-US" dirty="0" smtClean="0">
                <a:solidFill>
                  <a:schemeClr val="accent5">
                    <a:lumMod val="75000"/>
                  </a:schemeClr>
                </a:solidFill>
              </a:rPr>
              <a:t> education society ®)</a:t>
            </a:r>
            <a:br>
              <a:rPr lang="en-US" dirty="0" smtClean="0">
                <a:solidFill>
                  <a:schemeClr val="accent5">
                    <a:lumMod val="75000"/>
                  </a:schemeClr>
                </a:solidFill>
              </a:rPr>
            </a:br>
            <a:r>
              <a:rPr lang="en-US" dirty="0" smtClean="0">
                <a:solidFill>
                  <a:schemeClr val="accent5">
                    <a:lumMod val="75000"/>
                  </a:schemeClr>
                </a:solidFill>
              </a:rPr>
              <a:t/>
            </a:r>
            <a:br>
              <a:rPr lang="en-US" dirty="0" smtClean="0">
                <a:solidFill>
                  <a:schemeClr val="accent5">
                    <a:lumMod val="75000"/>
                  </a:schemeClr>
                </a:solidFill>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1026" name="Picture 2" descr="C:\Users\SHK\Desktop\Marketing pics\IMG_20200802_174443.JPG"/>
          <p:cNvPicPr>
            <a:picLocks noChangeAspect="1" noChangeArrowheads="1"/>
          </p:cNvPicPr>
          <p:nvPr/>
        </p:nvPicPr>
        <p:blipFill>
          <a:blip r:embed="rId2"/>
          <a:srcRect/>
          <a:stretch>
            <a:fillRect/>
          </a:stretch>
        </p:blipFill>
        <p:spPr bwMode="auto">
          <a:xfrm>
            <a:off x="3657600" y="1981200"/>
            <a:ext cx="4500563" cy="3733800"/>
          </a:xfrm>
          <a:prstGeom prst="rect">
            <a:avLst/>
          </a:prstGeom>
          <a:noFill/>
        </p:spPr>
      </p:pic>
    </p:spTree>
    <p:extLst>
      <p:ext uri="{BB962C8B-B14F-4D97-AF65-F5344CB8AC3E}">
        <p14:creationId xmlns:p14="http://schemas.microsoft.com/office/powerpoint/2010/main" val="3254393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4_001047.jpg"/>
          <p:cNvPicPr>
            <a:picLocks noGrp="1" noChangeAspect="1" noChangeArrowheads="1"/>
          </p:cNvPicPr>
          <p:nvPr>
            <p:ph idx="1"/>
          </p:nvPr>
        </p:nvPicPr>
        <p:blipFill>
          <a:blip r:embed="rId2"/>
          <a:srcRect/>
          <a:stretch>
            <a:fillRect/>
          </a:stretch>
        </p:blipFill>
        <p:spPr bwMode="auto">
          <a:xfrm>
            <a:off x="0" y="228600"/>
            <a:ext cx="6019800" cy="5638800"/>
          </a:xfrm>
          <a:prstGeom prst="rect">
            <a:avLst/>
          </a:prstGeom>
          <a:noFill/>
        </p:spPr>
      </p:pic>
      <p:pic>
        <p:nvPicPr>
          <p:cNvPr id="2051" name="Picture 3" descr="C:\Users\SHK\Desktop\Marketing pics\20200804_001100.jpg"/>
          <p:cNvPicPr>
            <a:picLocks noChangeAspect="1" noChangeArrowheads="1"/>
          </p:cNvPicPr>
          <p:nvPr/>
        </p:nvPicPr>
        <p:blipFill>
          <a:blip r:embed="rId3"/>
          <a:srcRect/>
          <a:stretch>
            <a:fillRect/>
          </a:stretch>
        </p:blipFill>
        <p:spPr bwMode="auto">
          <a:xfrm>
            <a:off x="6248400" y="228600"/>
            <a:ext cx="5943600" cy="55626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10972799" cy="5943600"/>
          </a:xfrm>
        </p:spPr>
        <p:txBody>
          <a:bodyPr>
            <a:normAutofit fontScale="92500" lnSpcReduction="10000"/>
          </a:bodyPr>
          <a:lstStyle/>
          <a:p>
            <a:pPr>
              <a:buNone/>
            </a:pPr>
            <a:r>
              <a:rPr lang="en-US" sz="2800" dirty="0" smtClean="0"/>
              <a:t>	Marketing can be described as an exchange. The exchange concept of marketing, holds that the central idea in marketing is exchange i.e., exchange of a product between the seller &amp; the buyer. There are firms who operate with the belief that business / marketing is simply a matter of giving a product to someone in exchange of some money change hands.</a:t>
            </a:r>
          </a:p>
          <a:p>
            <a:pPr>
              <a:buNone/>
            </a:pPr>
            <a:r>
              <a:rPr lang="en-US" sz="2800" dirty="0" smtClean="0"/>
              <a:t>	</a:t>
            </a:r>
          </a:p>
          <a:p>
            <a:pPr>
              <a:buNone/>
            </a:pPr>
            <a:r>
              <a:rPr lang="en-US" sz="2800" dirty="0" smtClean="0"/>
              <a:t>To view marketing as a mere exchange is the most short-sighted view of the total process involved. Marketing is much broader than exchange. Several other important aspects of marketing such as concern for the customer, generation of value, creative selling etc. are involved in marketing. They are all completely overshadowed in the exchange concept. Exchange Concept covers the physical aspect &amp; the price mechanism involved in marketing.</a:t>
            </a:r>
            <a:endParaRPr lang="en-US" sz="28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production concept:</a:t>
            </a:r>
            <a:endParaRPr lang="en-US" b="1" dirty="0"/>
          </a:p>
        </p:txBody>
      </p:sp>
      <p:pic>
        <p:nvPicPr>
          <p:cNvPr id="4099" name="Picture 3" descr="C:\Users\SHK\Desktop\Marketing pics\20200808_192022.jpg"/>
          <p:cNvPicPr>
            <a:picLocks noGrp="1" noChangeAspect="1" noChangeArrowheads="1"/>
          </p:cNvPicPr>
          <p:nvPr>
            <p:ph idx="1"/>
          </p:nvPr>
        </p:nvPicPr>
        <p:blipFill>
          <a:blip r:embed="rId2"/>
          <a:srcRect/>
          <a:stretch>
            <a:fillRect/>
          </a:stretch>
        </p:blipFill>
        <p:spPr bwMode="auto">
          <a:xfrm>
            <a:off x="1447800" y="2016124"/>
            <a:ext cx="9601200" cy="3927476"/>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90600" y="2971800"/>
            <a:ext cx="10667999" cy="2895600"/>
          </a:xfrm>
        </p:spPr>
        <p:txBody>
          <a:bodyPr>
            <a:normAutofit/>
          </a:bodyPr>
          <a:lstStyle/>
          <a:p>
            <a:pPr>
              <a:buNone/>
            </a:pPr>
            <a:r>
              <a:rPr lang="en-US" sz="2800" dirty="0" smtClean="0"/>
              <a:t>Firms with whom production dominates the thinking process. Firms believe that business can be managed by </a:t>
            </a:r>
            <a:r>
              <a:rPr lang="en-US" sz="2800" dirty="0" err="1" smtClean="0"/>
              <a:t>maximisation</a:t>
            </a:r>
            <a:r>
              <a:rPr lang="en-US" sz="2800" dirty="0" smtClean="0"/>
              <a:t> of production &amp; lower unit cost. This is known as the Production Concept.</a:t>
            </a:r>
          </a:p>
          <a:p>
            <a:pPr>
              <a:buNone/>
            </a:pPr>
            <a:r>
              <a:rPr lang="en-US" sz="2800" dirty="0" smtClean="0"/>
              <a:t>It says that consumers, as a rule, would support products that are produced in great volume at a low unit cost &amp; sold at a low price.</a:t>
            </a:r>
            <a:endParaRPr lang="en-US" sz="2800" dirty="0"/>
          </a:p>
        </p:txBody>
      </p:sp>
      <p:pic>
        <p:nvPicPr>
          <p:cNvPr id="5122" name="Picture 2" descr="C:\Users\SHK\Desktop\Marketing pics\20200808_192036.jpg"/>
          <p:cNvPicPr>
            <a:picLocks noChangeAspect="1" noChangeArrowheads="1"/>
          </p:cNvPicPr>
          <p:nvPr/>
        </p:nvPicPr>
        <p:blipFill>
          <a:blip r:embed="rId2"/>
          <a:srcRect/>
          <a:stretch>
            <a:fillRect/>
          </a:stretch>
        </p:blipFill>
        <p:spPr bwMode="auto">
          <a:xfrm>
            <a:off x="1143000" y="228600"/>
            <a:ext cx="10210800" cy="25908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667999" cy="5334000"/>
          </a:xfrm>
        </p:spPr>
        <p:txBody>
          <a:bodyPr>
            <a:normAutofit/>
          </a:bodyPr>
          <a:lstStyle/>
          <a:p>
            <a:pPr>
              <a:buNone/>
            </a:pPr>
            <a:endParaRPr lang="en-US" sz="2800" dirty="0" smtClean="0"/>
          </a:p>
          <a:p>
            <a:pPr>
              <a:buNone/>
            </a:pPr>
            <a:endParaRPr lang="en-US" sz="2800" dirty="0" smtClean="0"/>
          </a:p>
          <a:p>
            <a:pPr>
              <a:buNone/>
            </a:pPr>
            <a:r>
              <a:rPr lang="en-US" sz="2800" dirty="0" smtClean="0"/>
              <a:t>In such </a:t>
            </a:r>
            <a:r>
              <a:rPr lang="en-US" sz="2800" dirty="0" err="1" smtClean="0"/>
              <a:t>organisations</a:t>
            </a:r>
            <a:r>
              <a:rPr lang="en-US" sz="2800" dirty="0" smtClean="0"/>
              <a:t>, production will dominate the thinking, and marketing is a mere appendage (sub-unit) to production. They assume that the lower cost &amp; price will automatically bring all the customers at their doors. </a:t>
            </a:r>
          </a:p>
          <a:p>
            <a:pPr>
              <a:buNone/>
            </a:pPr>
            <a:endParaRPr lang="en-US" sz="2800" dirty="0" smtClean="0"/>
          </a:p>
          <a:p>
            <a:pPr>
              <a:buNone/>
            </a:pPr>
            <a:r>
              <a:rPr lang="en-US" sz="2800" dirty="0" smtClean="0"/>
              <a:t>But in actual practice, it doesn’t happen. Customers go by variety of considerations in their purchases, besides price.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4800"/>
            <a:ext cx="10439399" cy="5161545"/>
          </a:xfrm>
        </p:spPr>
        <p:txBody>
          <a:bodyPr>
            <a:normAutofit lnSpcReduction="10000"/>
          </a:bodyPr>
          <a:lstStyle/>
          <a:p>
            <a:pPr>
              <a:buNone/>
            </a:pPr>
            <a:endParaRPr lang="en-US" sz="2800" dirty="0" smtClean="0"/>
          </a:p>
          <a:p>
            <a:pPr>
              <a:buNone/>
            </a:pPr>
            <a:r>
              <a:rPr lang="en-US" sz="2800" dirty="0" smtClean="0"/>
              <a:t>As a result, the production concept fails to serve as the right business philosophy for an enterprise. Companies having a production orientation think that customers exist to buy the firm’s products rather than firms exist to serve customers. They make whatever products are easy to make &amp; then try to sell them. Great brands cannot be built on the bases of production volume &amp; low unit cost, consumers buy goods which satisfy their wants even at high prices. This concept doesn’t give importance to quality of the products. Customers are not given personal attention in Production Concept.</a:t>
            </a:r>
          </a:p>
          <a:p>
            <a:pPr>
              <a:buNone/>
            </a:pPr>
            <a:endParaRPr lang="en-US" sz="28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K\Desktop\Marketing pics\20200808_192047.jpg"/>
          <p:cNvPicPr>
            <a:picLocks noGrp="1" noChangeAspect="1" noChangeArrowheads="1"/>
          </p:cNvPicPr>
          <p:nvPr>
            <p:ph idx="1"/>
          </p:nvPr>
        </p:nvPicPr>
        <p:blipFill>
          <a:blip r:embed="rId2"/>
          <a:srcRect/>
          <a:stretch>
            <a:fillRect/>
          </a:stretch>
        </p:blipFill>
        <p:spPr bwMode="auto">
          <a:xfrm>
            <a:off x="2590800" y="1905000"/>
            <a:ext cx="7162800" cy="4191000"/>
          </a:xfrm>
          <a:prstGeom prst="rect">
            <a:avLst/>
          </a:prstGeom>
          <a:noFill/>
        </p:spPr>
      </p:pic>
      <p:sp>
        <p:nvSpPr>
          <p:cNvPr id="5" name="TextBox 4"/>
          <p:cNvSpPr txBox="1"/>
          <p:nvPr/>
        </p:nvSpPr>
        <p:spPr>
          <a:xfrm>
            <a:off x="1600200" y="609600"/>
            <a:ext cx="9296400" cy="954107"/>
          </a:xfrm>
          <a:prstGeom prst="rect">
            <a:avLst/>
          </a:prstGeom>
          <a:noFill/>
        </p:spPr>
        <p:txBody>
          <a:bodyPr wrap="square" rtlCol="0">
            <a:spAutoFit/>
          </a:bodyPr>
          <a:lstStyle/>
          <a:p>
            <a:r>
              <a:rPr lang="en-US" sz="2800" b="1" dirty="0" smtClean="0"/>
              <a:t>Utility: </a:t>
            </a:r>
            <a:r>
              <a:rPr lang="en-US" sz="2800" dirty="0" smtClean="0"/>
              <a:t> It is suitable for mass consumption products like food articles, fertilizers, stationery etc.</a:t>
            </a:r>
            <a:endParaRPr lang="en-US" sz="2800" b="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product concept:</a:t>
            </a:r>
            <a:endParaRPr lang="en-US" b="1" dirty="0"/>
          </a:p>
        </p:txBody>
      </p:sp>
      <p:pic>
        <p:nvPicPr>
          <p:cNvPr id="7170" name="Picture 2" descr="C:\Users\SHK\Desktop\Marketing pics\20200808_192005.jpg"/>
          <p:cNvPicPr>
            <a:picLocks noGrp="1" noChangeAspect="1" noChangeArrowheads="1"/>
          </p:cNvPicPr>
          <p:nvPr>
            <p:ph idx="1"/>
          </p:nvPr>
        </p:nvPicPr>
        <p:blipFill>
          <a:blip r:embed="rId2"/>
          <a:srcRect/>
          <a:stretch>
            <a:fillRect/>
          </a:stretch>
        </p:blipFill>
        <p:spPr bwMode="auto">
          <a:xfrm>
            <a:off x="1600200" y="2016124"/>
            <a:ext cx="9296400" cy="3775075"/>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10744199" cy="5257800"/>
          </a:xfrm>
        </p:spPr>
        <p:txBody>
          <a:bodyPr>
            <a:normAutofit/>
          </a:bodyPr>
          <a:lstStyle/>
          <a:p>
            <a:pPr>
              <a:buNone/>
            </a:pPr>
            <a:endParaRPr lang="en-US" sz="2800" dirty="0" smtClean="0"/>
          </a:p>
          <a:p>
            <a:pPr>
              <a:buNone/>
            </a:pPr>
            <a:endParaRPr lang="en-US" sz="2800" dirty="0" smtClean="0"/>
          </a:p>
          <a:p>
            <a:pPr>
              <a:buNone/>
            </a:pPr>
            <a:r>
              <a:rPr lang="en-US" sz="2800" dirty="0" smtClean="0"/>
              <a:t>In the product concept, product excellence is the supreme thing. Management firmly believes that if the product has superb features, quality &amp; performance, customer response is bound to be </a:t>
            </a:r>
            <a:r>
              <a:rPr lang="en-US" sz="2800" dirty="0" err="1" smtClean="0"/>
              <a:t>favourable</a:t>
            </a:r>
            <a:r>
              <a:rPr lang="en-US" sz="2800" dirty="0" smtClean="0"/>
              <a:t> and all promotion efforts are needless. The product concept seeks to win markets through product excellence, improved products, new products &amp; ideally designed and engineered products.</a:t>
            </a:r>
            <a:endParaRPr lang="en-US" sz="28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10820399" cy="4780545"/>
          </a:xfrm>
        </p:spPr>
        <p:txBody>
          <a:bodyPr>
            <a:normAutofit lnSpcReduction="10000"/>
          </a:bodyPr>
          <a:lstStyle/>
          <a:p>
            <a:pPr>
              <a:buNone/>
            </a:pPr>
            <a:r>
              <a:rPr lang="en-US" sz="2800" dirty="0" smtClean="0"/>
              <a:t>Companies spend their time &amp; money on Research &amp; Development &amp; bring out many new products of good quality &amp; performance &amp; improving them. Firms assume that consumers would automatically vote for products of high quality.</a:t>
            </a:r>
          </a:p>
          <a:p>
            <a:pPr>
              <a:buNone/>
            </a:pPr>
            <a:r>
              <a:rPr lang="en-US" sz="2800" b="1" dirty="0" smtClean="0"/>
              <a:t>Failure:- </a:t>
            </a:r>
            <a:r>
              <a:rPr lang="en-US" sz="2800" dirty="0" smtClean="0"/>
              <a:t>These firms too fail to achieve great marketing success despite their turning out a quality product as they fail to find out what the consumers actually need and what they will gladly accept. Over -  emphasis on product excellence may lead a marketer to ignore many other aspects of customer needs and desires.</a:t>
            </a:r>
            <a:endParaRPr lang="en-US" sz="2800" b="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0"/>
            <a:ext cx="10896599" cy="5486400"/>
          </a:xfrm>
        </p:spPr>
        <p:txBody>
          <a:bodyPr>
            <a:normAutofit/>
          </a:bodyPr>
          <a:lstStyle/>
          <a:p>
            <a:pPr>
              <a:buNone/>
            </a:pPr>
            <a:r>
              <a:rPr lang="en-US" sz="2800" dirty="0" smtClean="0"/>
              <a:t>Consumers for whom the product is meant may be ignored. It is marketing myopia or short-sightedness. Product oriented companies often design their products with little or no customer input.</a:t>
            </a:r>
          </a:p>
          <a:p>
            <a:pPr>
              <a:buNone/>
            </a:pPr>
            <a:endParaRPr lang="en-US" sz="2800" b="1" dirty="0" smtClean="0"/>
          </a:p>
          <a:p>
            <a:pPr>
              <a:buNone/>
            </a:pPr>
            <a:r>
              <a:rPr lang="en-US" sz="2800" b="1" dirty="0" smtClean="0"/>
              <a:t>Utility:- </a:t>
            </a:r>
            <a:r>
              <a:rPr lang="en-US" sz="2800" dirty="0" smtClean="0"/>
              <a:t>This concept is practiced in areas like fashionable &amp; expensive readymade garments, shoes, watches, restaurants &amp; hotels, clinics, transport services, courier services etc.</a:t>
            </a:r>
          </a:p>
          <a:p>
            <a:pPr>
              <a:buNone/>
            </a:pPr>
            <a:r>
              <a:rPr lang="en-US" sz="2800" dirty="0" smtClean="0"/>
              <a:t>It is more adopted in service oriented or non-product </a:t>
            </a:r>
            <a:r>
              <a:rPr lang="en-US" sz="2800" dirty="0" err="1" smtClean="0"/>
              <a:t>organisations</a:t>
            </a:r>
            <a:r>
              <a:rPr lang="en-US" sz="2800" dirty="0" smtClean="0"/>
              <a:t>.</a:t>
            </a: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K\Desktop\Marketing pics\20200804_000906.jpg"/>
          <p:cNvPicPr>
            <a:picLocks noGrp="1" noChangeAspect="1" noChangeArrowheads="1"/>
          </p:cNvPicPr>
          <p:nvPr>
            <p:ph idx="1"/>
          </p:nvPr>
        </p:nvPicPr>
        <p:blipFill>
          <a:blip r:embed="rId2"/>
          <a:srcRect/>
          <a:stretch>
            <a:fillRect/>
          </a:stretch>
        </p:blipFill>
        <p:spPr bwMode="auto">
          <a:xfrm>
            <a:off x="990600" y="457200"/>
            <a:ext cx="10287000" cy="53340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selling concept:</a:t>
            </a:r>
            <a:endParaRPr lang="en-US" b="1" dirty="0"/>
          </a:p>
        </p:txBody>
      </p:sp>
      <p:pic>
        <p:nvPicPr>
          <p:cNvPr id="1026" name="Picture 2" descr="C:\Users\SHK\Desktop\Marketing pics\20200808_191953.jpg"/>
          <p:cNvPicPr>
            <a:picLocks noGrp="1" noChangeAspect="1" noChangeArrowheads="1"/>
          </p:cNvPicPr>
          <p:nvPr>
            <p:ph idx="1"/>
          </p:nvPr>
        </p:nvPicPr>
        <p:blipFill>
          <a:blip r:embed="rId2"/>
          <a:srcRect/>
          <a:stretch>
            <a:fillRect/>
          </a:stretch>
        </p:blipFill>
        <p:spPr bwMode="auto">
          <a:xfrm>
            <a:off x="1447800" y="2016124"/>
            <a:ext cx="9601200" cy="3927475"/>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
            <a:ext cx="10439399" cy="5486400"/>
          </a:xfrm>
        </p:spPr>
        <p:txBody>
          <a:bodyPr>
            <a:normAutofit/>
          </a:bodyPr>
          <a:lstStyle/>
          <a:p>
            <a:pPr>
              <a:buNone/>
            </a:pPr>
            <a:r>
              <a:rPr lang="en-US" sz="2800" dirty="0" smtClean="0"/>
              <a:t>This concept holds that consumers, if left alone, will ordinarily not buy enough of the </a:t>
            </a:r>
            <a:r>
              <a:rPr lang="en-US" sz="2800" dirty="0" err="1" smtClean="0"/>
              <a:t>organisation’s</a:t>
            </a:r>
            <a:r>
              <a:rPr lang="en-US" sz="2800" dirty="0" smtClean="0"/>
              <a:t> products. The </a:t>
            </a:r>
            <a:r>
              <a:rPr lang="en-US" sz="2800" dirty="0" err="1" smtClean="0"/>
              <a:t>organisation</a:t>
            </a:r>
            <a:r>
              <a:rPr lang="en-US" sz="2800" dirty="0" smtClean="0"/>
              <a:t> must therefore undertake an aggressive selling and promotion effort.</a:t>
            </a:r>
          </a:p>
          <a:p>
            <a:pPr>
              <a:buNone/>
            </a:pPr>
            <a:endParaRPr lang="en-US" sz="2800" dirty="0" smtClean="0"/>
          </a:p>
          <a:p>
            <a:pPr>
              <a:buNone/>
            </a:pPr>
            <a:r>
              <a:rPr lang="en-US" sz="2800" dirty="0" smtClean="0"/>
              <a:t>Firms that are oriented heavily towards selling, practice this concept. These firms believe that marketing’s major concern is to aggressively push the products. High power personal selling, heavy advertising, large-scale sales promotion &amp; heavy price discounts are the tools used by the sales concept. </a:t>
            </a:r>
            <a:endParaRPr lang="en-US" sz="28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400"/>
            <a:ext cx="10744199" cy="5313945"/>
          </a:xfrm>
        </p:spPr>
        <p:txBody>
          <a:bodyPr>
            <a:normAutofit fontScale="92500"/>
          </a:bodyPr>
          <a:lstStyle/>
          <a:p>
            <a:pPr>
              <a:buNone/>
            </a:pPr>
            <a:r>
              <a:rPr lang="en-US" sz="2800" dirty="0" smtClean="0"/>
              <a:t>“Push the product somehow to the customer” is its buzzword.</a:t>
            </a:r>
          </a:p>
          <a:p>
            <a:pPr>
              <a:buNone/>
            </a:pPr>
            <a:r>
              <a:rPr lang="en-US" sz="2800" dirty="0" smtClean="0"/>
              <a:t>Product does not sell itself, it has to be sold. Most firms practice the selling concept when they have over capacity. Their aim is to sell what they make rather than make what the market wants.</a:t>
            </a:r>
          </a:p>
          <a:p>
            <a:pPr>
              <a:buNone/>
            </a:pPr>
            <a:endParaRPr lang="en-US" sz="2800" b="1" dirty="0" smtClean="0"/>
          </a:p>
          <a:p>
            <a:pPr>
              <a:buNone/>
            </a:pPr>
            <a:r>
              <a:rPr lang="en-US" sz="2800" b="1" dirty="0" smtClean="0"/>
              <a:t>Failure:- </a:t>
            </a:r>
            <a:r>
              <a:rPr lang="en-US" sz="2800" dirty="0" smtClean="0"/>
              <a:t>this concept too suffers from severe inadequacies. Because the company aggressively promotes and pushes its products, it cannot expect its products to get picked automatically by the customers. Companies practicing the sales concept assume that selling is same as marketing. But, in reality there is a great difference between selling &amp; marketing.</a:t>
            </a:r>
            <a:endParaRPr lang="en-US" sz="2800" b="1"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10820399" cy="5181600"/>
          </a:xfrm>
        </p:spPr>
        <p:txBody>
          <a:bodyPr>
            <a:normAutofit/>
          </a:bodyPr>
          <a:lstStyle/>
          <a:p>
            <a:pPr>
              <a:buNone/>
            </a:pPr>
            <a:r>
              <a:rPr lang="en-US" sz="2800" b="1" dirty="0" smtClean="0"/>
              <a:t>Utility: -</a:t>
            </a:r>
            <a:r>
              <a:rPr lang="en-US" sz="2800" dirty="0" smtClean="0"/>
              <a:t>Selling concept is practiced more aggressively for those goods that buyers normally do not think of buying. Such as insurance products, products which have low demand, technical products, automobiles, books etc.</a:t>
            </a:r>
          </a:p>
          <a:p>
            <a:pPr>
              <a:buNone/>
            </a:pPr>
            <a:endParaRPr lang="en-US" sz="2800" dirty="0" smtClean="0"/>
          </a:p>
          <a:p>
            <a:pPr>
              <a:buNone/>
            </a:pPr>
            <a:r>
              <a:rPr lang="en-US" sz="2800" dirty="0" smtClean="0"/>
              <a:t>This concept is also practiced in the non-profit area by fund raisers, college admissions &amp; political parties.</a:t>
            </a:r>
            <a:endParaRPr lang="en-US" sz="28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marketing concept:</a:t>
            </a:r>
            <a:endParaRPr lang="en-US" b="1" dirty="0"/>
          </a:p>
        </p:txBody>
      </p:sp>
      <p:pic>
        <p:nvPicPr>
          <p:cNvPr id="2050" name="Picture 2" descr="C:\Users\SHK\Desktop\Marketing pics\20200808_191938.jpg"/>
          <p:cNvPicPr>
            <a:picLocks noGrp="1" noChangeAspect="1" noChangeArrowheads="1"/>
          </p:cNvPicPr>
          <p:nvPr>
            <p:ph idx="1"/>
          </p:nvPr>
        </p:nvPicPr>
        <p:blipFill>
          <a:blip r:embed="rId2"/>
          <a:srcRect/>
          <a:stretch>
            <a:fillRect/>
          </a:stretch>
        </p:blipFill>
        <p:spPr bwMode="auto">
          <a:xfrm>
            <a:off x="1447800" y="2016125"/>
            <a:ext cx="9601200" cy="3851275"/>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09600"/>
            <a:ext cx="10439399" cy="5257800"/>
          </a:xfrm>
        </p:spPr>
        <p:txBody>
          <a:bodyPr>
            <a:normAutofit/>
          </a:bodyPr>
          <a:lstStyle/>
          <a:p>
            <a:pPr>
              <a:buNone/>
            </a:pPr>
            <a:endParaRPr lang="en-US" sz="2800" dirty="0" smtClean="0"/>
          </a:p>
          <a:p>
            <a:pPr>
              <a:buNone/>
            </a:pPr>
            <a:r>
              <a:rPr lang="en-US" sz="2800" dirty="0" smtClean="0"/>
              <a:t>When a marketer adopts a market oriented business philosophy, the guiding principle becomes “it is more effective to make what customer wants to buy than to sell them what a marketer wants to make or sell.” Thus, all the company activities rotate around the primary goal of satisfying customer needs. The marketing concept is defined as a customer oriented philosophy integrated to serve customer better than competitors and there by ensure sustained growth &amp; prosperity.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11048999" cy="5562600"/>
          </a:xfrm>
        </p:spPr>
        <p:txBody>
          <a:bodyPr>
            <a:normAutofit/>
          </a:bodyPr>
          <a:lstStyle/>
          <a:p>
            <a:pPr>
              <a:buNone/>
            </a:pPr>
            <a:r>
              <a:rPr lang="en-US" sz="2800" dirty="0" smtClean="0"/>
              <a:t>The essence of marketing concept is that the customer and not the product. Marketing plans, policies &amp; </a:t>
            </a:r>
            <a:r>
              <a:rPr lang="en-US" sz="2800" dirty="0" err="1" smtClean="0"/>
              <a:t>programmes</a:t>
            </a:r>
            <a:r>
              <a:rPr lang="en-US" sz="2800" dirty="0" smtClean="0"/>
              <a:t> are formulated to serve efficiently the customer demand.</a:t>
            </a:r>
          </a:p>
          <a:p>
            <a:pPr>
              <a:buNone/>
            </a:pPr>
            <a:r>
              <a:rPr lang="en-US" sz="2800" dirty="0" smtClean="0"/>
              <a:t>The themes of Marketing Concept are:</a:t>
            </a:r>
          </a:p>
          <a:p>
            <a:pPr>
              <a:buNone/>
            </a:pPr>
            <a:r>
              <a:rPr lang="en-US" sz="2800" dirty="0" smtClean="0"/>
              <a:t>“The Customer is the boss”</a:t>
            </a:r>
          </a:p>
          <a:p>
            <a:pPr>
              <a:buNone/>
            </a:pPr>
            <a:r>
              <a:rPr lang="en-US" sz="2800" dirty="0" smtClean="0"/>
              <a:t>“We are satisfied if our customers are satisfied”</a:t>
            </a:r>
          </a:p>
          <a:p>
            <a:pPr>
              <a:buNone/>
            </a:pPr>
            <a:r>
              <a:rPr lang="en-US" sz="2800" dirty="0" smtClean="0"/>
              <a:t>“Have it your way”</a:t>
            </a:r>
          </a:p>
          <a:p>
            <a:pPr>
              <a:buNone/>
            </a:pPr>
            <a:r>
              <a:rPr lang="en-US" sz="2800" dirty="0" smtClean="0"/>
              <a:t>“Have the customer and not the product”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10820399" cy="5562600"/>
          </a:xfrm>
        </p:spPr>
        <p:txBody>
          <a:bodyPr>
            <a:normAutofit lnSpcReduction="10000"/>
          </a:bodyPr>
          <a:lstStyle/>
          <a:p>
            <a:pPr>
              <a:buNone/>
            </a:pPr>
            <a:r>
              <a:rPr lang="en-US" sz="2800" b="1" dirty="0" smtClean="0"/>
              <a:t>Utility:- </a:t>
            </a:r>
            <a:r>
              <a:rPr lang="en-US" sz="2800" dirty="0" smtClean="0"/>
              <a:t>Long term success is assured to an </a:t>
            </a:r>
            <a:r>
              <a:rPr lang="en-US" sz="2800" dirty="0" err="1" smtClean="0"/>
              <a:t>organisation</a:t>
            </a:r>
            <a:r>
              <a:rPr lang="en-US" sz="2800" dirty="0" smtClean="0"/>
              <a:t>, marketing risks can be reduced, helps the firm to move more quickly, it assures effective marketing &amp; achievement of </a:t>
            </a:r>
            <a:r>
              <a:rPr lang="en-US" sz="2800" dirty="0" err="1" smtClean="0"/>
              <a:t>organisational</a:t>
            </a:r>
            <a:r>
              <a:rPr lang="en-US" sz="2800" dirty="0" smtClean="0"/>
              <a:t> goals.</a:t>
            </a:r>
          </a:p>
          <a:p>
            <a:pPr>
              <a:buNone/>
            </a:pPr>
            <a:r>
              <a:rPr lang="en-US" sz="2800" b="1" dirty="0" smtClean="0"/>
              <a:t>Criticisms:- </a:t>
            </a:r>
            <a:r>
              <a:rPr lang="en-US" sz="2800" dirty="0" smtClean="0"/>
              <a:t>The business firms just talk about the marketing concept, but do not practice it in the real sense.</a:t>
            </a:r>
          </a:p>
          <a:p>
            <a:pPr>
              <a:buNone/>
            </a:pPr>
            <a:r>
              <a:rPr lang="en-US" sz="2800" dirty="0" smtClean="0"/>
              <a:t>It is difficult to keep pace with the changing consumer characteristics &amp; environmental changes &amp; to produce or offer services which would bring satisfaction to consumers.</a:t>
            </a:r>
          </a:p>
          <a:p>
            <a:pPr>
              <a:buNone/>
            </a:pPr>
            <a:r>
              <a:rPr lang="en-US" sz="2800" dirty="0" smtClean="0"/>
              <a:t>Even if there is marketing, consumerism is more active, consumerism is a shame to marketing.</a:t>
            </a:r>
            <a:endParaRPr lang="en-US" sz="28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endParaRPr lang="en-US" sz="2800" dirty="0" smtClean="0"/>
          </a:p>
          <a:p>
            <a:pPr>
              <a:buNone/>
            </a:pPr>
            <a:r>
              <a:rPr lang="en-US" sz="2800" dirty="0" smtClean="0"/>
              <a:t>While meeting the needs &amp; wants, </a:t>
            </a:r>
            <a:r>
              <a:rPr lang="en-US" sz="2800" dirty="0" err="1" smtClean="0"/>
              <a:t>organisation’s</a:t>
            </a:r>
            <a:r>
              <a:rPr lang="en-US" sz="2800" dirty="0" smtClean="0"/>
              <a:t> have neglected society’s needs (</a:t>
            </a:r>
            <a:r>
              <a:rPr lang="en-US" sz="2800" dirty="0" err="1" smtClean="0"/>
              <a:t>Eg</a:t>
            </a:r>
            <a:r>
              <a:rPr lang="en-US" sz="2800" dirty="0" smtClean="0"/>
              <a:t>: A fast food industry provides tasty but non-nutritious food, product is packed and there is wastage in packing materials. It satisfies the consumer wants but by hurting consumers health &amp; creating environmental problems.)</a:t>
            </a:r>
            <a:endParaRPr lang="en-US" sz="28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societal marketing concept:</a:t>
            </a:r>
            <a:endParaRPr lang="en-US" b="1" dirty="0"/>
          </a:p>
        </p:txBody>
      </p:sp>
      <p:pic>
        <p:nvPicPr>
          <p:cNvPr id="1026" name="Picture 2" descr="C:\Users\SHK\Desktop\Marketing pics\20200808_191858.jpg"/>
          <p:cNvPicPr>
            <a:picLocks noGrp="1" noChangeAspect="1" noChangeArrowheads="1"/>
          </p:cNvPicPr>
          <p:nvPr>
            <p:ph idx="1"/>
          </p:nvPr>
        </p:nvPicPr>
        <p:blipFill>
          <a:blip r:embed="rId2"/>
          <a:srcRect/>
          <a:stretch>
            <a:fillRect/>
          </a:stretch>
        </p:blipFill>
        <p:spPr bwMode="auto">
          <a:xfrm>
            <a:off x="1447800" y="2016125"/>
            <a:ext cx="9601200" cy="385127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HK\Desktop\Marketing pics\20200804_000837.jpg"/>
          <p:cNvPicPr>
            <a:picLocks noGrp="1" noChangeAspect="1" noChangeArrowheads="1"/>
          </p:cNvPicPr>
          <p:nvPr>
            <p:ph idx="1"/>
          </p:nvPr>
        </p:nvPicPr>
        <p:blipFill>
          <a:blip r:embed="rId2"/>
          <a:srcRect/>
          <a:stretch>
            <a:fillRect/>
          </a:stretch>
        </p:blipFill>
        <p:spPr bwMode="auto">
          <a:xfrm>
            <a:off x="1447800" y="381000"/>
            <a:ext cx="9601200" cy="5084763"/>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
            <a:ext cx="10667999" cy="5638800"/>
          </a:xfrm>
        </p:spPr>
        <p:txBody>
          <a:bodyPr>
            <a:normAutofit/>
          </a:bodyPr>
          <a:lstStyle/>
          <a:p>
            <a:pPr>
              <a:buNone/>
            </a:pPr>
            <a:r>
              <a:rPr lang="en-US" sz="2800" dirty="0" smtClean="0"/>
              <a:t>It is the broadening of Marketing Concept. It is described as marketing concept expanded with societal orientation where by a company can satisfy its customers and at the same time fulfill its responsibility to society. </a:t>
            </a:r>
          </a:p>
          <a:p>
            <a:pPr>
              <a:buNone/>
            </a:pPr>
            <a:endParaRPr lang="en-US" sz="2800" dirty="0" smtClean="0"/>
          </a:p>
          <a:p>
            <a:pPr>
              <a:buNone/>
            </a:pPr>
            <a:r>
              <a:rPr lang="en-US" sz="2800" dirty="0" smtClean="0"/>
              <a:t>In order to be safe in future, firms must follow operating practices that advance the economic &amp; social conditions in the communities in which they operate.</a:t>
            </a:r>
            <a:endParaRPr lang="en-US" sz="28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800" dirty="0" smtClean="0"/>
              <a:t>The Societal Marketing Concept holds that the </a:t>
            </a:r>
            <a:r>
              <a:rPr lang="en-US" sz="2800" dirty="0" err="1" smtClean="0"/>
              <a:t>organisation’s</a:t>
            </a:r>
            <a:r>
              <a:rPr lang="en-US" sz="2800" dirty="0" smtClean="0"/>
              <a:t> task is to determine the needs, wants and interests of target markets and to deliver the desired satisfactions more effectively and efficiently than competitors in a way that preserves or enhances the consumer’s and the society’s well-being.</a:t>
            </a:r>
            <a:endParaRPr lang="en-US" sz="28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81000"/>
            <a:ext cx="10744199" cy="5334000"/>
          </a:xfrm>
        </p:spPr>
        <p:txBody>
          <a:bodyPr>
            <a:normAutofit/>
          </a:bodyPr>
          <a:lstStyle/>
          <a:p>
            <a:pPr>
              <a:buNone/>
            </a:pPr>
            <a:r>
              <a:rPr lang="en-US" sz="2800" dirty="0" smtClean="0"/>
              <a:t>A number of companies have achieved notable sales &amp; profit gains through adopting &amp; practicing the societal marketing concept.</a:t>
            </a:r>
          </a:p>
          <a:p>
            <a:pPr>
              <a:buNone/>
            </a:pPr>
            <a:endParaRPr lang="en-US" sz="2800" dirty="0" smtClean="0"/>
          </a:p>
          <a:p>
            <a:pPr>
              <a:buNone/>
            </a:pPr>
            <a:r>
              <a:rPr lang="en-US" sz="2800" dirty="0" smtClean="0"/>
              <a:t>This concept is based on following premises:</a:t>
            </a:r>
          </a:p>
          <a:p>
            <a:pPr marL="514350" indent="-514350">
              <a:buFont typeface="+mj-lt"/>
              <a:buAutoNum type="alphaLcPeriod"/>
            </a:pPr>
            <a:r>
              <a:rPr lang="en-US" sz="2800" dirty="0" smtClean="0"/>
              <a:t>The marketer has to fulfill the customer demand and also to contribute to enrichment or quality of life</a:t>
            </a:r>
          </a:p>
          <a:p>
            <a:pPr marL="514350" indent="-514350">
              <a:buFont typeface="+mj-lt"/>
              <a:buAutoNum type="alphaLcPeriod"/>
            </a:pPr>
            <a:r>
              <a:rPr lang="en-US" sz="2800" dirty="0" smtClean="0"/>
              <a:t>The marketer shall not offer a product to consumers if it is not in the best interest of consumers</a:t>
            </a:r>
            <a:endParaRPr lang="en-US" sz="28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2015732"/>
            <a:ext cx="9603275" cy="3851668"/>
          </a:xfrm>
        </p:spPr>
        <p:txBody>
          <a:bodyPr>
            <a:normAutofit lnSpcReduction="10000"/>
          </a:bodyPr>
          <a:lstStyle/>
          <a:p>
            <a:pPr marL="514350" indent="-514350">
              <a:buNone/>
            </a:pPr>
            <a:r>
              <a:rPr lang="en-US" sz="2800" dirty="0" smtClean="0">
                <a:solidFill>
                  <a:schemeClr val="accent1"/>
                </a:solidFill>
              </a:rPr>
              <a:t>c.  </a:t>
            </a:r>
            <a:r>
              <a:rPr lang="en-US" sz="2800" dirty="0" smtClean="0"/>
              <a:t>Marketer will offer long-run consumer and public welfare</a:t>
            </a:r>
          </a:p>
          <a:p>
            <a:pPr marL="514350" indent="-514350">
              <a:buAutoNum type="alphaLcPeriod" startAt="4"/>
            </a:pPr>
            <a:r>
              <a:rPr lang="en-US" sz="2800" dirty="0" smtClean="0"/>
              <a:t>The marketing plans &amp; </a:t>
            </a:r>
            <a:r>
              <a:rPr lang="en-US" sz="2800" dirty="0" err="1" smtClean="0"/>
              <a:t>programmes</a:t>
            </a:r>
            <a:r>
              <a:rPr lang="en-US" sz="2800" dirty="0" smtClean="0"/>
              <a:t> shall duly consider consumer-citizen wants</a:t>
            </a:r>
          </a:p>
          <a:p>
            <a:pPr marL="514350" indent="-514350">
              <a:buNone/>
            </a:pPr>
            <a:r>
              <a:rPr lang="en-US" sz="2800" dirty="0" smtClean="0"/>
              <a:t>The societal marketing concept calls upon marketers to balance 3 considerations in setting their marketing policies, namely: company profits, consumer’s want satisfaction and public interest.</a:t>
            </a:r>
            <a:endParaRPr lang="en-US" sz="28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800" b="1" dirty="0" smtClean="0"/>
              <a:t>Utility:- </a:t>
            </a:r>
            <a:r>
              <a:rPr lang="en-US" sz="2800" dirty="0" smtClean="0"/>
              <a:t>A societal marketing concept is of immense value. It is also called as Human Marketing Concept. It is helpful in creating an intelligent consumption pattern, serving ecological needs &amp; helping the industry to grow. It serves the business as well as the society as a whole.</a:t>
            </a:r>
            <a:endParaRPr lang="en-US" sz="2800" b="1"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Development of marketing strategy</a:t>
            </a:r>
            <a:endParaRPr lang="en-US" b="1" u="sng" dirty="0"/>
          </a:p>
        </p:txBody>
      </p:sp>
      <p:pic>
        <p:nvPicPr>
          <p:cNvPr id="1029" name="Picture 5" descr="C:\Users\SHK\Desktop\Marketing pics\20200816_184928.jpg"/>
          <p:cNvPicPr>
            <a:picLocks noChangeAspect="1" noChangeArrowheads="1"/>
          </p:cNvPicPr>
          <p:nvPr/>
        </p:nvPicPr>
        <p:blipFill>
          <a:blip r:embed="rId2"/>
          <a:srcRect/>
          <a:stretch>
            <a:fillRect/>
          </a:stretch>
        </p:blipFill>
        <p:spPr bwMode="auto">
          <a:xfrm>
            <a:off x="1447800" y="1752600"/>
            <a:ext cx="9601200" cy="4191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800" b="1" dirty="0" smtClean="0"/>
              <a:t>Marketing Strategy:  </a:t>
            </a:r>
            <a:r>
              <a:rPr lang="en-US" sz="2800" dirty="0" smtClean="0"/>
              <a:t>It is the total and unbeatable instrument or plan shaped and designed specifically for attaining the marketing objectives of a firm.</a:t>
            </a:r>
          </a:p>
          <a:p>
            <a:pPr>
              <a:buNone/>
            </a:pPr>
            <a:r>
              <a:rPr lang="en-US" sz="2800" dirty="0" smtClean="0"/>
              <a:t>Marketing Strategy provides us the grand design for reaching the marketing mission and objectives.</a:t>
            </a:r>
          </a:p>
          <a:p>
            <a:pPr>
              <a:buNone/>
            </a:pPr>
            <a:endParaRPr lang="en-US" sz="28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 </a:t>
            </a:r>
            <a:endParaRPr lang="en-US" b="1" dirty="0"/>
          </a:p>
        </p:txBody>
      </p:sp>
      <p:sp>
        <p:nvSpPr>
          <p:cNvPr id="3" name="Content Placeholder 2"/>
          <p:cNvSpPr>
            <a:spLocks noGrp="1"/>
          </p:cNvSpPr>
          <p:nvPr>
            <p:ph idx="1"/>
          </p:nvPr>
        </p:nvSpPr>
        <p:spPr>
          <a:xfrm>
            <a:off x="1451579" y="2015732"/>
            <a:ext cx="9603275" cy="3851668"/>
          </a:xfrm>
        </p:spPr>
        <p:txBody>
          <a:bodyPr>
            <a:normAutofit/>
          </a:bodyPr>
          <a:lstStyle/>
          <a:p>
            <a:pPr>
              <a:buNone/>
            </a:pPr>
            <a:r>
              <a:rPr lang="en-US" sz="2800" dirty="0" smtClean="0"/>
              <a:t>“Strategy is the all-important part of marketing. The one time planning decision- the most crucial decision that determines what business the company is in and the general strategy, it will follow may be more important than has ever </a:t>
            </a:r>
            <a:r>
              <a:rPr lang="en-US" sz="2800" dirty="0" err="1" smtClean="0"/>
              <a:t>realised</a:t>
            </a:r>
            <a:r>
              <a:rPr lang="en-US" sz="2800" dirty="0" smtClean="0"/>
              <a:t>.” – Jerome Mc. </a:t>
            </a:r>
            <a:r>
              <a:rPr lang="en-US" sz="2800" dirty="0" err="1" smtClean="0"/>
              <a:t>Carthy</a:t>
            </a:r>
            <a:r>
              <a:rPr lang="en-US" sz="2800" dirty="0" smtClean="0"/>
              <a:t>.</a:t>
            </a:r>
          </a:p>
          <a:p>
            <a:pPr>
              <a:buNone/>
            </a:pPr>
            <a:r>
              <a:rPr lang="en-US" sz="2800" dirty="0" smtClean="0"/>
              <a:t>Development of marketing strategy is a process that requires analysis of large amount of information.</a:t>
            </a:r>
            <a:endParaRPr lang="en-US" sz="28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33400"/>
            <a:ext cx="10896599" cy="5257800"/>
          </a:xfrm>
        </p:spPr>
        <p:txBody>
          <a:bodyPr>
            <a:normAutofit/>
          </a:bodyPr>
          <a:lstStyle/>
          <a:p>
            <a:pPr>
              <a:buNone/>
            </a:pPr>
            <a:r>
              <a:rPr lang="en-US" sz="2800" b="1" dirty="0" smtClean="0"/>
              <a:t>Superior Solutions For Marketing Strategy:</a:t>
            </a:r>
          </a:p>
          <a:p>
            <a:pPr marL="571500" indent="-571500">
              <a:buFont typeface="+mj-lt"/>
              <a:buAutoNum type="romanLcPeriod"/>
            </a:pPr>
            <a:r>
              <a:rPr lang="en-US" sz="2800" dirty="0" smtClean="0"/>
              <a:t>Create project &amp; process that enables company teams to implement marketing </a:t>
            </a:r>
            <a:r>
              <a:rPr lang="en-US" sz="2800" dirty="0" err="1" smtClean="0"/>
              <a:t>programme</a:t>
            </a:r>
            <a:r>
              <a:rPr lang="en-US" sz="2800" dirty="0" smtClean="0"/>
              <a:t> consistently.</a:t>
            </a:r>
          </a:p>
          <a:p>
            <a:pPr marL="571500" indent="-571500">
              <a:buFont typeface="+mj-lt"/>
              <a:buAutoNum type="romanLcPeriod"/>
            </a:pPr>
            <a:r>
              <a:rPr lang="en-US" sz="2800" dirty="0" err="1" smtClean="0"/>
              <a:t>Customise</a:t>
            </a:r>
            <a:r>
              <a:rPr lang="en-US" sz="2800" dirty="0" smtClean="0"/>
              <a:t> the scope &amp; process steps of some projects to accommodate unique requirements and unforeseen situations.</a:t>
            </a:r>
          </a:p>
          <a:p>
            <a:pPr marL="571500" indent="-571500">
              <a:buFont typeface="+mj-lt"/>
              <a:buAutoNum type="romanLcPeriod"/>
            </a:pPr>
            <a:r>
              <a:rPr lang="en-US" sz="2800" dirty="0" smtClean="0"/>
              <a:t>Refine best practices based on previous experience and apply them to future projects.</a:t>
            </a:r>
          </a:p>
          <a:p>
            <a:pPr marL="571500" indent="-571500">
              <a:buFont typeface="+mj-lt"/>
              <a:buAutoNum type="romanLcPeriod"/>
            </a:pPr>
            <a:r>
              <a:rPr lang="en-US" sz="2800" dirty="0" smtClean="0"/>
              <a:t>Co-ordinate product launches among many internal </a:t>
            </a:r>
            <a:r>
              <a:rPr lang="en-US" sz="2800" dirty="0" err="1" smtClean="0"/>
              <a:t>organisations</a:t>
            </a:r>
            <a:r>
              <a:rPr lang="en-US" sz="2800" dirty="0" smtClean="0"/>
              <a:t> &amp; external vendors, partners etc., which are often widely dispersed.</a:t>
            </a:r>
            <a:endParaRPr lang="en-US" sz="28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0"/>
            <a:ext cx="10744199" cy="5486400"/>
          </a:xfrm>
        </p:spPr>
        <p:txBody>
          <a:bodyPr>
            <a:normAutofit/>
          </a:bodyPr>
          <a:lstStyle/>
          <a:p>
            <a:pPr>
              <a:buNone/>
            </a:pPr>
            <a:r>
              <a:rPr lang="en-US" sz="2800" dirty="0" smtClean="0">
                <a:solidFill>
                  <a:schemeClr val="accent1"/>
                </a:solidFill>
              </a:rPr>
              <a:t>v. </a:t>
            </a:r>
            <a:r>
              <a:rPr lang="en-US" sz="2800" dirty="0" smtClean="0"/>
              <a:t>Collaborate on the creation of strategy documents and plans.</a:t>
            </a:r>
          </a:p>
          <a:p>
            <a:pPr marL="571500" indent="-571500">
              <a:buAutoNum type="romanLcPeriod" startAt="6"/>
            </a:pPr>
            <a:r>
              <a:rPr lang="en-US" sz="2800" dirty="0" smtClean="0"/>
              <a:t>Attach reference materials &amp; project specific documents to work steps for access by team members at the time of need.</a:t>
            </a:r>
          </a:p>
          <a:p>
            <a:pPr marL="571500" indent="-571500">
              <a:buAutoNum type="romanLcPeriod" startAt="6"/>
            </a:pPr>
            <a:r>
              <a:rPr lang="en-US" sz="2800" dirty="0" smtClean="0"/>
              <a:t>Deliver the knowledge and tools needed to perform each task correctly at the appropriate time.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457200"/>
            <a:ext cx="9603275" cy="5009145"/>
          </a:xfrm>
        </p:spPr>
        <p:txBody>
          <a:bodyPr>
            <a:normAutofit/>
          </a:bodyPr>
          <a:lstStyle/>
          <a:p>
            <a:r>
              <a:rPr lang="en-US" sz="2800" dirty="0" smtClean="0"/>
              <a:t>The term ‘Market’ has been derived from the Latin word </a:t>
            </a:r>
          </a:p>
          <a:p>
            <a:pPr>
              <a:buNone/>
            </a:pPr>
            <a:r>
              <a:rPr lang="en-US" sz="2800" dirty="0" smtClean="0"/>
              <a:t>“</a:t>
            </a:r>
            <a:r>
              <a:rPr lang="en-US" sz="2800" dirty="0" err="1" smtClean="0"/>
              <a:t>Mercatus</a:t>
            </a:r>
            <a:r>
              <a:rPr lang="en-US" sz="2800" dirty="0" smtClean="0"/>
              <a:t>” = ‘to trade’. It also means: -to purchase and sell, place where business is conducted etc…</a:t>
            </a:r>
          </a:p>
          <a:p>
            <a:pPr>
              <a:buNone/>
            </a:pPr>
            <a:r>
              <a:rPr lang="en-US" sz="2800" b="1" u="sng" dirty="0" smtClean="0"/>
              <a:t>Definitions:</a:t>
            </a:r>
          </a:p>
          <a:p>
            <a:pPr>
              <a:buBlip>
                <a:blip r:embed="rId2"/>
              </a:buBlip>
            </a:pPr>
            <a:r>
              <a:rPr lang="en-US" sz="2800" dirty="0" smtClean="0"/>
              <a:t> C.B </a:t>
            </a:r>
            <a:r>
              <a:rPr lang="en-US" sz="2800" dirty="0" err="1" smtClean="0"/>
              <a:t>Memoria</a:t>
            </a:r>
            <a:r>
              <a:rPr lang="en-US" sz="2800" dirty="0" smtClean="0"/>
              <a:t>: “A market is convenient meeting place for buyers and sellers to come together in order to conduct buying and selling”.</a:t>
            </a:r>
            <a:endParaRPr lang="en-US" sz="28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Competitive Marketing Strategy (CMS)</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sz="2800" dirty="0" smtClean="0"/>
              <a:t>Competitive Marketing Strategy is long-term action plan that is devised to help a company gain a competitive advantage over its rivals. This type of strategy is often used in advertising campaigns by somehow discrediting competitive products or services. It is essential to companies competing in markets that are heavily saturated with alternatives for consumers.</a:t>
            </a:r>
            <a:endParaRPr lang="en-US" sz="28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Ø"/>
            </a:pPr>
            <a:r>
              <a:rPr lang="en-US" sz="2800" b="1" dirty="0" smtClean="0"/>
              <a:t>Build Marketing Strategy: </a:t>
            </a:r>
            <a:r>
              <a:rPr lang="en-US" sz="2800" dirty="0" smtClean="0"/>
              <a:t>The marketing objective in a build marketing strategy is to increase sales and market shares. It is expansion of marketing and establishing competitive position in the market to increase </a:t>
            </a:r>
            <a:r>
              <a:rPr lang="en-US" sz="2800" dirty="0" smtClean="0"/>
              <a:t>their </a:t>
            </a:r>
            <a:r>
              <a:rPr lang="en-US" sz="2800" dirty="0" smtClean="0"/>
              <a:t>market share in order to become stars.</a:t>
            </a:r>
            <a:endParaRPr lang="en-US" sz="28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itchFamily="2" charset="2"/>
              <a:buChar char="Ø"/>
            </a:pPr>
            <a:r>
              <a:rPr lang="en-US" sz="2800" b="1" dirty="0" smtClean="0"/>
              <a:t>Hold Marketing Strategy: </a:t>
            </a:r>
            <a:r>
              <a:rPr lang="en-US" sz="2800" dirty="0" smtClean="0"/>
              <a:t>The marketing objective in a </a:t>
            </a:r>
            <a:r>
              <a:rPr lang="en-US" sz="2800" dirty="0" smtClean="0"/>
              <a:t>hold </a:t>
            </a:r>
            <a:r>
              <a:rPr lang="en-US" sz="2800" dirty="0" smtClean="0"/>
              <a:t>marketing strategy is to maintain the market share and maintain the products.</a:t>
            </a:r>
          </a:p>
          <a:p>
            <a:pPr>
              <a:buFont typeface="Wingdings" pitchFamily="2" charset="2"/>
              <a:buChar char="Ø"/>
            </a:pPr>
            <a:r>
              <a:rPr lang="en-US" sz="2800" b="1" dirty="0" smtClean="0"/>
              <a:t>Harvest Marketing Strategy: </a:t>
            </a:r>
            <a:r>
              <a:rPr lang="en-US" sz="2800" dirty="0" smtClean="0"/>
              <a:t>The marketing objective here is to </a:t>
            </a:r>
            <a:r>
              <a:rPr lang="en-US" sz="2800" dirty="0" err="1" smtClean="0"/>
              <a:t>maximise</a:t>
            </a:r>
            <a:r>
              <a:rPr lang="en-US" sz="2800" dirty="0" smtClean="0"/>
              <a:t> profit while sales and market share are falling. To increase short term cash flow by reducing costs at a faster rate.</a:t>
            </a:r>
            <a:endParaRPr lang="en-US" sz="2800" b="1"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228600"/>
            <a:ext cx="9603275" cy="5638800"/>
          </a:xfrm>
        </p:spPr>
        <p:txBody>
          <a:bodyPr>
            <a:normAutofit/>
          </a:bodyPr>
          <a:lstStyle/>
          <a:p>
            <a:pPr marL="457200" indent="-457200">
              <a:buFont typeface="Wingdings" pitchFamily="2" charset="2"/>
              <a:buChar char="Ø"/>
            </a:pPr>
            <a:r>
              <a:rPr lang="en-US" sz="2800" b="1" dirty="0" smtClean="0"/>
              <a:t>Divest Marketing Strategy:  </a:t>
            </a:r>
            <a:r>
              <a:rPr lang="en-US" sz="2800" dirty="0" smtClean="0"/>
              <a:t>The marketing objective here is to drop or sell the product out of its entire product portfolio. It is liquidating the business, because resources can be better </a:t>
            </a:r>
            <a:r>
              <a:rPr lang="en-US" sz="2800" dirty="0" err="1" smtClean="0"/>
              <a:t>utilised</a:t>
            </a:r>
            <a:r>
              <a:rPr lang="en-US" sz="2800" dirty="0" smtClean="0"/>
              <a:t> elsewhere.</a:t>
            </a:r>
          </a:p>
          <a:p>
            <a:pPr marL="457200" indent="-457200">
              <a:buFont typeface="Wingdings" pitchFamily="2" charset="2"/>
              <a:buChar char="Ø"/>
            </a:pPr>
            <a:r>
              <a:rPr lang="en-US" sz="2800" b="1" dirty="0" smtClean="0"/>
              <a:t>Niche Marketing Strategy: </a:t>
            </a:r>
            <a:r>
              <a:rPr lang="en-US" sz="2800" dirty="0" smtClean="0"/>
              <a:t> Here the objective is to touch by the other competitor. Strong competitor dominating major segments. The objective is to think small and in an attractive condition, small budget strong competitors dominating major segments for profitable operations.</a:t>
            </a:r>
            <a:endParaRPr lang="en-US" sz="2800" b="1"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804519"/>
            <a:ext cx="10820400" cy="1049235"/>
          </a:xfrm>
        </p:spPr>
        <p:txBody>
          <a:bodyPr/>
          <a:lstStyle/>
          <a:p>
            <a:r>
              <a:rPr lang="en-US" b="1" dirty="0" smtClean="0"/>
              <a:t>Steps for the development of competitive marketing strategy:</a:t>
            </a:r>
            <a:endParaRPr lang="en-US" b="1" dirty="0"/>
          </a:p>
        </p:txBody>
      </p:sp>
      <p:sp>
        <p:nvSpPr>
          <p:cNvPr id="3" name="Content Placeholder 2"/>
          <p:cNvSpPr>
            <a:spLocks noGrp="1"/>
          </p:cNvSpPr>
          <p:nvPr>
            <p:ph idx="1"/>
          </p:nvPr>
        </p:nvSpPr>
        <p:spPr>
          <a:xfrm>
            <a:off x="609600" y="2015732"/>
            <a:ext cx="10667999" cy="3775468"/>
          </a:xfrm>
        </p:spPr>
        <p:txBody>
          <a:bodyPr>
            <a:normAutofit lnSpcReduction="10000"/>
          </a:bodyPr>
          <a:lstStyle/>
          <a:p>
            <a:pPr marL="514350" indent="-514350">
              <a:buFont typeface="+mj-lt"/>
              <a:buAutoNum type="alphaLcParenR"/>
            </a:pPr>
            <a:r>
              <a:rPr lang="en-US" sz="2800" b="1" dirty="0" smtClean="0"/>
              <a:t>Reducing Competition: </a:t>
            </a:r>
            <a:r>
              <a:rPr lang="en-US" sz="2800" dirty="0" smtClean="0"/>
              <a:t>This implies acquisition of smaller or weaker units, which are in competition</a:t>
            </a:r>
          </a:p>
          <a:p>
            <a:pPr marL="514350" indent="-514350">
              <a:buFont typeface="+mj-lt"/>
              <a:buAutoNum type="alphaLcParenR"/>
            </a:pPr>
            <a:r>
              <a:rPr lang="en-US" sz="2800" b="1" dirty="0" smtClean="0"/>
              <a:t>Joining Competition: </a:t>
            </a:r>
            <a:r>
              <a:rPr lang="en-US" sz="2800" dirty="0" smtClean="0"/>
              <a:t>This is another way of mitigating competition. It implies entering into joint venture with competing firms</a:t>
            </a:r>
          </a:p>
          <a:p>
            <a:pPr marL="514350" indent="-514350">
              <a:buFont typeface="+mj-lt"/>
              <a:buAutoNum type="alphaLcParenR"/>
            </a:pPr>
            <a:r>
              <a:rPr lang="en-US" sz="2800" b="1" dirty="0" smtClean="0"/>
              <a:t>Pre-empting Competition: </a:t>
            </a:r>
            <a:r>
              <a:rPr lang="en-US" sz="2800" dirty="0" smtClean="0"/>
              <a:t>This is a pro-acting approach. It is very effective when it is backed by competitive analysis</a:t>
            </a:r>
            <a:endParaRPr lang="en-US" sz="28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
            <a:ext cx="10744199" cy="5562600"/>
          </a:xfrm>
        </p:spPr>
        <p:txBody>
          <a:bodyPr>
            <a:normAutofit lnSpcReduction="10000"/>
          </a:bodyPr>
          <a:lstStyle/>
          <a:p>
            <a:pPr>
              <a:buNone/>
            </a:pPr>
            <a:r>
              <a:rPr lang="en-US" sz="2800" dirty="0" smtClean="0"/>
              <a:t> Competitive Marketing Strategy should be such that it will give sustainable competitive advantage. One has to be therefore productive &amp; quick in one’s responses and one should be willing to invest in long-term projects.</a:t>
            </a:r>
          </a:p>
          <a:p>
            <a:pPr>
              <a:buNone/>
            </a:pPr>
            <a:r>
              <a:rPr lang="en-US" sz="2800" dirty="0" smtClean="0">
                <a:solidFill>
                  <a:schemeClr val="accent1"/>
                </a:solidFill>
              </a:rPr>
              <a:t>d) </a:t>
            </a:r>
            <a:r>
              <a:rPr lang="en-US" sz="2800" b="1" dirty="0" smtClean="0"/>
              <a:t>Creating Barriers: </a:t>
            </a:r>
            <a:r>
              <a:rPr lang="en-US" sz="2800" dirty="0" smtClean="0"/>
              <a:t>This implies forbidding others from entering into the lane, based on strong financial and physical power. Many companies spend heavily barring others to think of such exchange extravaganza.</a:t>
            </a:r>
          </a:p>
          <a:p>
            <a:pPr>
              <a:buNone/>
            </a:pPr>
            <a:r>
              <a:rPr lang="en-US" sz="2800" dirty="0" smtClean="0">
                <a:solidFill>
                  <a:schemeClr val="accent1"/>
                </a:solidFill>
              </a:rPr>
              <a:t>e</a:t>
            </a:r>
            <a:r>
              <a:rPr lang="en-US" sz="2800" b="1" dirty="0" smtClean="0">
                <a:solidFill>
                  <a:schemeClr val="accent1"/>
                </a:solidFill>
              </a:rPr>
              <a:t>) </a:t>
            </a:r>
            <a:r>
              <a:rPr lang="en-US" sz="2800" b="1" dirty="0" smtClean="0"/>
              <a:t>Differentiating the products: </a:t>
            </a:r>
            <a:r>
              <a:rPr lang="en-US" sz="2800" dirty="0" smtClean="0"/>
              <a:t>It plays to differentiate the products, one must not hesitate to differ one’s own product with a new to provide better value for money paid  by the customer. It is not only ideal but practical.</a:t>
            </a:r>
            <a:endParaRPr lang="en-US" sz="2800" dirty="0" smtClean="0">
              <a:solidFill>
                <a:schemeClr val="accent1"/>
              </a:solidFill>
            </a:endParaRPr>
          </a:p>
          <a:p>
            <a:pPr>
              <a:buNone/>
            </a:pPr>
            <a:endParaRPr lang="en-US" sz="28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1125199" cy="5715000"/>
          </a:xfrm>
        </p:spPr>
        <p:txBody>
          <a:bodyPr>
            <a:normAutofit/>
          </a:bodyPr>
          <a:lstStyle/>
          <a:p>
            <a:pPr>
              <a:buNone/>
            </a:pPr>
            <a:r>
              <a:rPr lang="en-US" sz="2800" dirty="0" smtClean="0">
                <a:solidFill>
                  <a:schemeClr val="accent1"/>
                </a:solidFill>
              </a:rPr>
              <a:t>f) </a:t>
            </a:r>
            <a:r>
              <a:rPr lang="en-US" sz="2800" b="1" dirty="0" smtClean="0"/>
              <a:t>Improving the speed response: </a:t>
            </a:r>
            <a:r>
              <a:rPr lang="en-US" sz="2800" dirty="0" smtClean="0"/>
              <a:t>The competitive edge can be further strengthened by improving the speed of response.</a:t>
            </a:r>
          </a:p>
          <a:p>
            <a:pPr>
              <a:buNone/>
            </a:pPr>
            <a:r>
              <a:rPr lang="en-US" sz="2800" dirty="0" smtClean="0">
                <a:solidFill>
                  <a:schemeClr val="accent1"/>
                </a:solidFill>
              </a:rPr>
              <a:t>g) </a:t>
            </a:r>
            <a:r>
              <a:rPr lang="en-US" sz="2800" b="1" dirty="0" smtClean="0"/>
              <a:t>Diversity from regular activities: </a:t>
            </a:r>
            <a:r>
              <a:rPr lang="en-US" sz="2800" dirty="0" smtClean="0"/>
              <a:t>Instead of moving in the same line of activities, one should move out of it. That is, a firm should diverse out of focus activities. This makes available much wanted scarce resources in the focused activities.</a:t>
            </a:r>
          </a:p>
          <a:p>
            <a:pPr>
              <a:buNone/>
            </a:pPr>
            <a:r>
              <a:rPr lang="en-US" sz="2800" dirty="0" smtClean="0">
                <a:solidFill>
                  <a:schemeClr val="accent1"/>
                </a:solidFill>
              </a:rPr>
              <a:t>h) </a:t>
            </a:r>
            <a:r>
              <a:rPr lang="en-US" sz="2800" b="1" dirty="0" smtClean="0"/>
              <a:t>Improving Efficiency: </a:t>
            </a:r>
            <a:r>
              <a:rPr lang="en-US" sz="2800" dirty="0" smtClean="0"/>
              <a:t>There is a close alliance between improving efficiency and the competitive edge. This helps the marketer to distinguish his products through reduced cycle of line &amp; reduced cost.</a:t>
            </a:r>
          </a:p>
          <a:p>
            <a:pPr algn="ctr">
              <a:buNone/>
            </a:pPr>
            <a:r>
              <a:rPr lang="en-US" sz="2800" b="1" dirty="0" smtClean="0">
                <a:solidFill>
                  <a:schemeClr val="accent1"/>
                </a:solidFill>
              </a:rPr>
              <a:t>***************</a:t>
            </a:r>
            <a:endParaRPr lang="en-US" sz="2800" b="1" dirty="0">
              <a:solidFill>
                <a:schemeClr val="accent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457200"/>
            <a:ext cx="9603275" cy="5009145"/>
          </a:xfrm>
        </p:spPr>
        <p:txBody>
          <a:bodyPr>
            <a:normAutofit/>
          </a:bodyPr>
          <a:lstStyle/>
          <a:p>
            <a:pPr>
              <a:buNone/>
            </a:pPr>
            <a:endParaRPr lang="en-US" sz="2800" dirty="0" smtClean="0"/>
          </a:p>
          <a:p>
            <a:pPr>
              <a:buBlip>
                <a:blip r:embed="rId2"/>
              </a:buBlip>
            </a:pPr>
            <a:endParaRPr lang="en-US" sz="2800" dirty="0" smtClean="0"/>
          </a:p>
          <a:p>
            <a:pPr>
              <a:buBlip>
                <a:blip r:embed="rId2"/>
              </a:buBlip>
            </a:pPr>
            <a:r>
              <a:rPr lang="en-US" sz="2800" dirty="0" smtClean="0"/>
              <a:t>S. A. </a:t>
            </a:r>
            <a:r>
              <a:rPr lang="en-US" sz="2800" dirty="0" err="1" smtClean="0"/>
              <a:t>Sherlekar</a:t>
            </a:r>
            <a:r>
              <a:rPr lang="en-US" sz="2800" dirty="0" smtClean="0"/>
              <a:t>:  “A market consists of the forces of demand (buyers) and supply (sellers) facilitating an exchange process between buyers &amp; sellers”.</a:t>
            </a:r>
          </a:p>
          <a:p>
            <a:pPr>
              <a:buBlip>
                <a:blip r:embed="rId2"/>
              </a:buBlip>
            </a:pPr>
            <a:r>
              <a:rPr lang="en-US" sz="2800" dirty="0" smtClean="0"/>
              <a:t> Philip </a:t>
            </a:r>
            <a:r>
              <a:rPr lang="en-US" sz="2800" dirty="0" err="1" smtClean="0"/>
              <a:t>Kotler</a:t>
            </a:r>
            <a:r>
              <a:rPr lang="en-US" sz="2800" dirty="0" smtClean="0"/>
              <a:t>:  “A market consists of all potential customers sharing a particular need or want who might be willing and able to engage in exchange to satisfy this need or want”.</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1048999" cy="5257800"/>
          </a:xfrm>
        </p:spPr>
        <p:txBody>
          <a:bodyPr/>
          <a:lstStyle/>
          <a:p>
            <a:pPr>
              <a:buNone/>
            </a:pPr>
            <a:endParaRPr lang="en-US" dirty="0" smtClean="0"/>
          </a:p>
          <a:p>
            <a:pPr>
              <a:buBlip>
                <a:blip r:embed="rId2"/>
              </a:buBlip>
            </a:pPr>
            <a:r>
              <a:rPr lang="en-US" sz="3200" dirty="0" smtClean="0"/>
              <a:t>Essential Features / Characteristics of a Market:</a:t>
            </a:r>
          </a:p>
          <a:p>
            <a:pPr marL="514350" indent="-514350">
              <a:buAutoNum type="arabicPeriod"/>
            </a:pPr>
            <a:r>
              <a:rPr lang="en-US" sz="2800" dirty="0" smtClean="0"/>
              <a:t>The term ‘Market’ does not necessarily mean any particular place where goods are bought and sold. A place for the purpose of meeting of buyers and sellers is just a matter of convenience. So a market may mean either a particular place or the whole of any region.</a:t>
            </a:r>
          </a:p>
          <a:p>
            <a:pPr marL="514350" indent="-514350">
              <a:buAutoNum type="arabicPeriod"/>
            </a:pPr>
            <a:r>
              <a:rPr lang="en-US" sz="2800" dirty="0" smtClean="0"/>
              <a:t>The term ‘Market merely refers to the getting together of buyers &amp; sellers of a particular commodity of any region, small or large.</a:t>
            </a:r>
          </a:p>
          <a:p>
            <a:pPr marL="514350" indent="-514350">
              <a:buNone/>
            </a:pP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0"/>
            <a:ext cx="10972800" cy="5161545"/>
          </a:xfrm>
        </p:spPr>
        <p:txBody>
          <a:bodyPr/>
          <a:lstStyle/>
          <a:p>
            <a:pPr marL="514350" indent="-514350">
              <a:buAutoNum type="arabicPeriod" startAt="3"/>
            </a:pPr>
            <a:r>
              <a:rPr lang="en-US" sz="2800" dirty="0" smtClean="0"/>
              <a:t>It is true that, to constitute a market, there must be the getting together of the buyers &amp; sellers or contact between the buyers &amp; sellers. But there need not necessarily be personal or physical contact between the buyers &amp; sellers. They need not necessarily meet each other face to face. The contact between the buyers &amp; sellers may be established either in person or by mail, telephone, agents or any other means of communication.</a:t>
            </a:r>
          </a:p>
          <a:p>
            <a:pPr marL="457200" indent="-457200">
              <a:buAutoNum type="arabicPeriod" startAt="3"/>
            </a:pPr>
            <a:r>
              <a:rPr lang="en-US" sz="2800" dirty="0" smtClean="0"/>
              <a:t>The contact between buyers &amp; sellers, established in person or through any other means, must be in relation to buying &amp; selling of commodity.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0"/>
            <a:ext cx="10896599" cy="5161545"/>
          </a:xfrm>
        </p:spPr>
        <p:txBody>
          <a:bodyPr>
            <a:normAutofit lnSpcReduction="10000"/>
          </a:bodyPr>
          <a:lstStyle/>
          <a:p>
            <a:pPr>
              <a:buNone/>
            </a:pPr>
            <a:r>
              <a:rPr lang="en-US" sz="2800" dirty="0" smtClean="0">
                <a:solidFill>
                  <a:schemeClr val="accent1"/>
                </a:solidFill>
              </a:rPr>
              <a:t>5.</a:t>
            </a:r>
            <a:r>
              <a:rPr lang="en-US" sz="2800" dirty="0" smtClean="0"/>
              <a:t>There must be free intercourse (i.e. free or perfect competition) between the buyer &amp; sellers of a particular commodity over any area so that a single price prevails for that commodity over the whole area at any given time.</a:t>
            </a:r>
          </a:p>
          <a:p>
            <a:pPr>
              <a:buNone/>
            </a:pPr>
            <a:r>
              <a:rPr lang="en-US" sz="2800" dirty="0" smtClean="0">
                <a:solidFill>
                  <a:schemeClr val="accent2">
                    <a:lumMod val="75000"/>
                  </a:schemeClr>
                </a:solidFill>
              </a:rPr>
              <a:t>6</a:t>
            </a:r>
            <a:r>
              <a:rPr lang="en-US" sz="2800" dirty="0" smtClean="0">
                <a:solidFill>
                  <a:schemeClr val="accent1"/>
                </a:solidFill>
              </a:rPr>
              <a:t>. </a:t>
            </a:r>
            <a:r>
              <a:rPr lang="en-US" sz="2800" dirty="0" smtClean="0"/>
              <a:t>No doubt, when a contract is entered into between a buyer &amp; seller of a certain commodity, generally there is transfer of title to goods as well as delivery of goods from the seller to the buyer. But there need not necessarily be actual transfer of title to goods and physical delivery of goods bought &amp; sold from the seller to the buyer to constitute a market.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HK\Desktop\Marketing pics\20200804_172127.jpg"/>
          <p:cNvPicPr>
            <a:picLocks noGrp="1" noChangeAspect="1" noChangeArrowheads="1"/>
          </p:cNvPicPr>
          <p:nvPr>
            <p:ph idx="1"/>
          </p:nvPr>
        </p:nvPicPr>
        <p:blipFill>
          <a:blip r:embed="rId2"/>
          <a:srcRect/>
          <a:stretch>
            <a:fillRect/>
          </a:stretch>
        </p:blipFill>
        <p:spPr bwMode="auto">
          <a:xfrm>
            <a:off x="1371600" y="533400"/>
            <a:ext cx="9677400" cy="50085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K\Desktop\Marketing pics\20200804_000922.jpg"/>
          <p:cNvPicPr>
            <a:picLocks noGrp="1" noChangeAspect="1" noChangeArrowheads="1"/>
          </p:cNvPicPr>
          <p:nvPr>
            <p:ph idx="1"/>
          </p:nvPr>
        </p:nvPicPr>
        <p:blipFill>
          <a:blip r:embed="rId2"/>
          <a:srcRect/>
          <a:stretch>
            <a:fillRect/>
          </a:stretch>
        </p:blipFill>
        <p:spPr bwMode="auto">
          <a:xfrm>
            <a:off x="1447800" y="609600"/>
            <a:ext cx="9677400" cy="5486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10896599" cy="5009145"/>
          </a:xfrm>
        </p:spPr>
        <p:txBody>
          <a:bodyPr>
            <a:normAutofit/>
          </a:bodyPr>
          <a:lstStyle/>
          <a:p>
            <a:pPr algn="ctr">
              <a:buNone/>
            </a:pPr>
            <a:r>
              <a:rPr lang="en-US" sz="3600" dirty="0" smtClean="0">
                <a:solidFill>
                  <a:srgbClr val="7030A0"/>
                </a:solidFill>
              </a:rPr>
              <a:t>MODERN MARKETING</a:t>
            </a:r>
          </a:p>
          <a:p>
            <a:pPr algn="ctr">
              <a:buNone/>
            </a:pPr>
            <a:r>
              <a:rPr lang="en-US" sz="3600" dirty="0" smtClean="0">
                <a:solidFill>
                  <a:srgbClr val="7030A0"/>
                </a:solidFill>
              </a:rPr>
              <a:t>V SEMESTER B.Com--BCMCMC312</a:t>
            </a:r>
          </a:p>
          <a:p>
            <a:pPr algn="r">
              <a:buNone/>
            </a:pPr>
            <a:endParaRPr lang="en-US" sz="3600" dirty="0" smtClean="0">
              <a:solidFill>
                <a:schemeClr val="accent1"/>
              </a:solidFill>
            </a:endParaRPr>
          </a:p>
          <a:p>
            <a:pPr algn="r">
              <a:buNone/>
            </a:pPr>
            <a:r>
              <a:rPr lang="en-US" sz="4000" dirty="0" smtClean="0">
                <a:solidFill>
                  <a:schemeClr val="accent1"/>
                </a:solidFill>
              </a:rPr>
              <a:t>:-Mrs. </a:t>
            </a:r>
            <a:r>
              <a:rPr lang="en-US" sz="4000" dirty="0" err="1" smtClean="0">
                <a:solidFill>
                  <a:schemeClr val="accent1"/>
                </a:solidFill>
              </a:rPr>
              <a:t>Avitha</a:t>
            </a:r>
            <a:r>
              <a:rPr lang="en-US" sz="4000" dirty="0" smtClean="0">
                <a:solidFill>
                  <a:schemeClr val="accent1"/>
                </a:solidFill>
              </a:rPr>
              <a:t> Correa</a:t>
            </a:r>
          </a:p>
          <a:p>
            <a:pPr algn="r">
              <a:buNone/>
            </a:pPr>
            <a:r>
              <a:rPr lang="en-US" sz="4000" dirty="0" smtClean="0">
                <a:solidFill>
                  <a:schemeClr val="accent1"/>
                </a:solidFill>
              </a:rPr>
              <a:t>Assistant Professor in Commerce &amp; Management</a:t>
            </a:r>
          </a:p>
          <a:p>
            <a:pPr algn="r">
              <a:buNone/>
            </a:pPr>
            <a:endParaRPr lang="en-US" sz="3600" dirty="0">
              <a:solidFill>
                <a:schemeClr val="accen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HK\Desktop\Marketing pics\20200804_000937.jpg"/>
          <p:cNvPicPr>
            <a:picLocks noGrp="1" noChangeAspect="1" noChangeArrowheads="1"/>
          </p:cNvPicPr>
          <p:nvPr>
            <p:ph idx="1"/>
          </p:nvPr>
        </p:nvPicPr>
        <p:blipFill>
          <a:blip r:embed="rId2"/>
          <a:srcRect/>
          <a:stretch>
            <a:fillRect/>
          </a:stretch>
        </p:blipFill>
        <p:spPr bwMode="auto">
          <a:xfrm>
            <a:off x="762000" y="533400"/>
            <a:ext cx="10668000" cy="493236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457200"/>
            <a:ext cx="9603275" cy="5009145"/>
          </a:xfrm>
        </p:spPr>
        <p:txBody>
          <a:bodyPr>
            <a:normAutofit/>
          </a:bodyPr>
          <a:lstStyle/>
          <a:p>
            <a:r>
              <a:rPr lang="en-US" sz="2800" dirty="0" smtClean="0"/>
              <a:t>Marketing:  it consists of a large number of activities necessarily performed for a maximum consumer satisfaction.</a:t>
            </a:r>
          </a:p>
          <a:p>
            <a:endParaRPr lang="en-US" sz="2800" dirty="0" smtClean="0"/>
          </a:p>
          <a:p>
            <a:r>
              <a:rPr lang="en-US" sz="2800" dirty="0" smtClean="0"/>
              <a:t>Advanced IT, rapid means of transportation &amp; communication, intense competition, consumer-oriented business strategies, spread of consumerism, business ethics, ecological issues, functioning of MNC’s.</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381000"/>
            <a:ext cx="9603275" cy="5085345"/>
          </a:xfrm>
        </p:spPr>
        <p:txBody>
          <a:bodyPr>
            <a:normAutofit/>
          </a:bodyPr>
          <a:lstStyle/>
          <a:p>
            <a:r>
              <a:rPr lang="en-US" sz="2800" dirty="0" smtClean="0"/>
              <a:t>Marketing is an exchange or a transaction intended to satisfy human needs or wants. </a:t>
            </a:r>
          </a:p>
          <a:p>
            <a:endParaRPr lang="en-US" sz="2800" dirty="0" smtClean="0"/>
          </a:p>
          <a:p>
            <a:r>
              <a:rPr lang="en-US" sz="2800" dirty="0" smtClean="0"/>
              <a:t>Marketing is a human activity directed at satisfying needs &amp; wants.</a:t>
            </a:r>
          </a:p>
          <a:p>
            <a:endParaRPr lang="en-US" sz="2800" dirty="0" smtClean="0"/>
          </a:p>
          <a:p>
            <a:r>
              <a:rPr lang="en-US" sz="2800" dirty="0" smtClean="0"/>
              <a:t>It is concerned with the flow of goods from center’s of production to the center’s of consumption.</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2209800"/>
            <a:ext cx="10820400" cy="1981200"/>
          </a:xfrm>
        </p:spPr>
        <p:txBody>
          <a:bodyPr>
            <a:normAutofit/>
          </a:bodyPr>
          <a:lstStyle/>
          <a:p>
            <a:pPr algn="ctr"/>
            <a:r>
              <a:rPr lang="en-US" sz="4000" dirty="0" smtClean="0">
                <a:solidFill>
                  <a:srgbClr val="FF0000"/>
                </a:solidFill>
              </a:rPr>
              <a:t>Marketing can be studied under two heads </a:t>
            </a:r>
            <a:endParaRPr lang="en-US" sz="4000"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4_131115.jpg"/>
          <p:cNvPicPr>
            <a:picLocks noGrp="1" noChangeAspect="1" noChangeArrowheads="1"/>
          </p:cNvPicPr>
          <p:nvPr>
            <p:ph idx="1"/>
          </p:nvPr>
        </p:nvPicPr>
        <p:blipFill>
          <a:blip r:embed="rId2"/>
          <a:srcRect/>
          <a:stretch>
            <a:fillRect/>
          </a:stretch>
        </p:blipFill>
        <p:spPr bwMode="auto">
          <a:xfrm>
            <a:off x="990601" y="831622"/>
            <a:ext cx="10287000" cy="457857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K\Desktop\Marketing pics\20200804_133547.jpg"/>
          <p:cNvPicPr>
            <a:picLocks noGrp="1" noChangeAspect="1" noChangeArrowheads="1"/>
          </p:cNvPicPr>
          <p:nvPr>
            <p:ph idx="1"/>
          </p:nvPr>
        </p:nvPicPr>
        <p:blipFill>
          <a:blip r:embed="rId2"/>
          <a:srcRect/>
          <a:stretch>
            <a:fillRect/>
          </a:stretch>
        </p:blipFill>
        <p:spPr bwMode="auto">
          <a:xfrm>
            <a:off x="1450975" y="1219200"/>
            <a:ext cx="9604375" cy="3505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838199"/>
            <a:ext cx="9911854" cy="1015555"/>
          </a:xfrm>
        </p:spPr>
        <p:txBody>
          <a:bodyPr>
            <a:normAutofit/>
          </a:bodyPr>
          <a:lstStyle/>
          <a:p>
            <a:pPr algn="ctr"/>
            <a:r>
              <a:rPr lang="en-US" sz="2800" dirty="0" smtClean="0"/>
              <a:t>Traditional marketing or old marketing concept</a:t>
            </a:r>
            <a:endParaRPr lang="en-US" sz="2800" dirty="0"/>
          </a:p>
        </p:txBody>
      </p:sp>
      <p:pic>
        <p:nvPicPr>
          <p:cNvPr id="4098" name="Picture 2" descr="C:\Users\SHK\Desktop\Marketing pics\20200804_130948.jpg"/>
          <p:cNvPicPr>
            <a:picLocks noGrp="1" noChangeAspect="1" noChangeArrowheads="1"/>
          </p:cNvPicPr>
          <p:nvPr>
            <p:ph idx="1"/>
          </p:nvPr>
        </p:nvPicPr>
        <p:blipFill>
          <a:blip r:embed="rId2"/>
          <a:srcRect/>
          <a:stretch>
            <a:fillRect/>
          </a:stretch>
        </p:blipFill>
        <p:spPr bwMode="auto">
          <a:xfrm>
            <a:off x="1676400" y="2016125"/>
            <a:ext cx="9067799" cy="344963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1" y="381000"/>
            <a:ext cx="10064254" cy="5085345"/>
          </a:xfrm>
        </p:spPr>
        <p:txBody>
          <a:bodyPr>
            <a:normAutofit/>
          </a:bodyPr>
          <a:lstStyle/>
          <a:p>
            <a:pPr>
              <a:buNone/>
            </a:pPr>
            <a:r>
              <a:rPr lang="en-US" sz="2800" dirty="0" smtClean="0"/>
              <a:t>Traditional marketing is the process of flow of goods from the  </a:t>
            </a:r>
            <a:r>
              <a:rPr lang="en-US" sz="2800" dirty="0" err="1" smtClean="0"/>
              <a:t>centres</a:t>
            </a:r>
            <a:r>
              <a:rPr lang="en-US" sz="2800" dirty="0" smtClean="0"/>
              <a:t> of production to the </a:t>
            </a:r>
            <a:r>
              <a:rPr lang="en-US" sz="2800" dirty="0" err="1" smtClean="0"/>
              <a:t>centres</a:t>
            </a:r>
            <a:r>
              <a:rPr lang="en-US" sz="2800" dirty="0" smtClean="0"/>
              <a:t> of consumption or use.</a:t>
            </a:r>
          </a:p>
          <a:p>
            <a:pPr>
              <a:buNone/>
            </a:pPr>
            <a:endParaRPr lang="en-US" sz="2800" dirty="0" smtClean="0"/>
          </a:p>
          <a:p>
            <a:pPr>
              <a:buNone/>
            </a:pPr>
            <a:r>
              <a:rPr lang="en-US" sz="2800" dirty="0" smtClean="0"/>
              <a:t>There are several difficulties and obstacles in this process. </a:t>
            </a:r>
          </a:p>
          <a:p>
            <a:pPr>
              <a:buNone/>
            </a:pPr>
            <a:r>
              <a:rPr lang="en-US" sz="2800" dirty="0" smtClean="0"/>
              <a:t>A number of activities have to be undertaken and Form, Place, Time &amp; Possession utilities have to be created.</a:t>
            </a:r>
          </a:p>
          <a:p>
            <a:pPr>
              <a:buFont typeface="Wingdings" pitchFamily="2" charset="2"/>
              <a:buChar char="§"/>
            </a:pPr>
            <a:r>
              <a:rPr lang="en-US" sz="2800" dirty="0" smtClean="0"/>
              <a:t>First the goods have to be manufactured according to the requirements of the consumers- form utility is created.</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381000"/>
            <a:ext cx="10140454" cy="5410200"/>
          </a:xfrm>
        </p:spPr>
        <p:txBody>
          <a:bodyPr>
            <a:normAutofit lnSpcReduction="10000"/>
          </a:bodyPr>
          <a:lstStyle/>
          <a:p>
            <a:pPr>
              <a:buFont typeface="Wingdings" pitchFamily="2" charset="2"/>
              <a:buChar char="§"/>
            </a:pPr>
            <a:r>
              <a:rPr lang="en-US" sz="2800" dirty="0" smtClean="0"/>
              <a:t>Secondly goods have to be transported or moved from the </a:t>
            </a:r>
            <a:r>
              <a:rPr lang="en-US" sz="2800" dirty="0" err="1" smtClean="0"/>
              <a:t>centres</a:t>
            </a:r>
            <a:r>
              <a:rPr lang="en-US" sz="2800" dirty="0" smtClean="0"/>
              <a:t> of production to the </a:t>
            </a:r>
            <a:r>
              <a:rPr lang="en-US" sz="2800" dirty="0" err="1" smtClean="0"/>
              <a:t>centres</a:t>
            </a:r>
            <a:r>
              <a:rPr lang="en-US" sz="2800" dirty="0" smtClean="0"/>
              <a:t> of consumption- place utility has to be created.</a:t>
            </a:r>
          </a:p>
          <a:p>
            <a:pPr>
              <a:buFont typeface="Wingdings" pitchFamily="2" charset="2"/>
              <a:buChar char="§"/>
            </a:pPr>
            <a:r>
              <a:rPr lang="en-US" sz="2800" dirty="0" smtClean="0"/>
              <a:t>Thirdly goods have to be made available to the ultimate consumers or users at the time when they are needed- time utility is created.</a:t>
            </a:r>
          </a:p>
          <a:p>
            <a:pPr>
              <a:buNone/>
            </a:pPr>
            <a:r>
              <a:rPr lang="en-US" sz="2800" dirty="0" smtClean="0"/>
              <a:t>		Time utility is created by storing in warehouses until they are needed.</a:t>
            </a:r>
          </a:p>
          <a:p>
            <a:pPr>
              <a:buFont typeface="Wingdings" pitchFamily="2" charset="2"/>
              <a:buChar char="§"/>
            </a:pPr>
            <a:r>
              <a:rPr lang="en-US" sz="2800" dirty="0" smtClean="0"/>
              <a:t>Lastly ownership &amp; possession of goods are to be transferred from the producers to the consumers- creation of possession utility. </a:t>
            </a:r>
          </a:p>
          <a:p>
            <a:pPr>
              <a:buNone/>
            </a:pPr>
            <a:r>
              <a:rPr lang="en-US" sz="2800" dirty="0" smtClean="0"/>
              <a:t>		It is created by selling the goods. </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972799" cy="5257800"/>
          </a:xfrm>
        </p:spPr>
        <p:txBody>
          <a:bodyPr>
            <a:normAutofit/>
          </a:bodyPr>
          <a:lstStyle/>
          <a:p>
            <a:pPr>
              <a:buNone/>
            </a:pPr>
            <a:endParaRPr lang="en-US" sz="2800" dirty="0" smtClean="0"/>
          </a:p>
          <a:p>
            <a:pPr>
              <a:buNone/>
            </a:pPr>
            <a:endParaRPr lang="en-US" sz="2800" dirty="0" smtClean="0"/>
          </a:p>
          <a:p>
            <a:pPr>
              <a:buNone/>
            </a:pPr>
            <a:r>
              <a:rPr lang="en-US" sz="2800" dirty="0" smtClean="0"/>
              <a:t>The various activities that help in the creation of Form, Place, Time &amp; Possession Utilities and direct the flow of goods from the </a:t>
            </a:r>
            <a:r>
              <a:rPr lang="en-US" sz="2800" dirty="0" err="1" smtClean="0"/>
              <a:t>centres’</a:t>
            </a:r>
            <a:r>
              <a:rPr lang="en-US" sz="2800" dirty="0" smtClean="0"/>
              <a:t> of production to the </a:t>
            </a:r>
            <a:r>
              <a:rPr lang="en-US" sz="2800" dirty="0" err="1" smtClean="0"/>
              <a:t>centres’</a:t>
            </a:r>
            <a:r>
              <a:rPr lang="en-US" sz="2800" dirty="0" smtClean="0"/>
              <a:t> of consumption constitute the subject – matter of Traditional Marketing. This is the Traditional Marketing Concept</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11201399" cy="5486400"/>
          </a:xfrm>
        </p:spPr>
        <p:txBody>
          <a:bodyPr>
            <a:normAutofit lnSpcReduction="10000"/>
          </a:bodyPr>
          <a:lstStyle/>
          <a:p>
            <a:pPr>
              <a:buNone/>
            </a:pPr>
            <a:r>
              <a:rPr lang="en-US" sz="4000" dirty="0" smtClean="0">
                <a:solidFill>
                  <a:schemeClr val="accent1">
                    <a:lumMod val="75000"/>
                  </a:schemeClr>
                </a:solidFill>
              </a:rPr>
              <a:t>SYLLABUS:-</a:t>
            </a:r>
          </a:p>
          <a:p>
            <a:pPr>
              <a:buNone/>
            </a:pPr>
            <a:endParaRPr lang="en-US" sz="4000" dirty="0" smtClean="0">
              <a:solidFill>
                <a:schemeClr val="accent1">
                  <a:lumMod val="75000"/>
                </a:schemeClr>
              </a:solidFill>
            </a:endParaRPr>
          </a:p>
          <a:p>
            <a:pPr>
              <a:buNone/>
            </a:pPr>
            <a:r>
              <a:rPr lang="en-US" sz="2800" dirty="0" smtClean="0">
                <a:solidFill>
                  <a:schemeClr val="accent1">
                    <a:lumMod val="75000"/>
                  </a:schemeClr>
                </a:solidFill>
              </a:rPr>
              <a:t>CHAPTER 1: </a:t>
            </a:r>
            <a:r>
              <a:rPr lang="en-US" sz="2800" dirty="0" smtClean="0"/>
              <a:t>Introduction to Marketing</a:t>
            </a:r>
          </a:p>
          <a:p>
            <a:pPr>
              <a:buNone/>
            </a:pPr>
            <a:r>
              <a:rPr lang="en-US" sz="2800" dirty="0" smtClean="0">
                <a:solidFill>
                  <a:schemeClr val="accent1">
                    <a:lumMod val="75000"/>
                  </a:schemeClr>
                </a:solidFill>
              </a:rPr>
              <a:t>CHAPTER II: </a:t>
            </a:r>
            <a:r>
              <a:rPr lang="en-US" sz="2800" dirty="0" smtClean="0"/>
              <a:t>Market Segmentation and Consumer </a:t>
            </a:r>
            <a:r>
              <a:rPr lang="en-US" sz="2800" dirty="0" err="1" smtClean="0"/>
              <a:t>Behaviour</a:t>
            </a:r>
            <a:endParaRPr lang="en-US" sz="2800" dirty="0" smtClean="0"/>
          </a:p>
          <a:p>
            <a:pPr>
              <a:buNone/>
            </a:pPr>
            <a:r>
              <a:rPr lang="en-US" sz="2800" dirty="0" smtClean="0">
                <a:solidFill>
                  <a:schemeClr val="accent1">
                    <a:lumMod val="75000"/>
                  </a:schemeClr>
                </a:solidFill>
              </a:rPr>
              <a:t>CHAPTER III: </a:t>
            </a:r>
            <a:r>
              <a:rPr lang="en-US" sz="2800" dirty="0" smtClean="0"/>
              <a:t>Product Strategy</a:t>
            </a:r>
          </a:p>
          <a:p>
            <a:pPr>
              <a:buNone/>
            </a:pPr>
            <a:r>
              <a:rPr lang="en-US" sz="2800" dirty="0" smtClean="0">
                <a:solidFill>
                  <a:schemeClr val="accent1">
                    <a:lumMod val="75000"/>
                  </a:schemeClr>
                </a:solidFill>
              </a:rPr>
              <a:t>CHAPTER IV: </a:t>
            </a:r>
            <a:r>
              <a:rPr lang="en-US" sz="2800" dirty="0" smtClean="0"/>
              <a:t>Advertising and Sales Management</a:t>
            </a:r>
          </a:p>
          <a:p>
            <a:pPr>
              <a:buNone/>
            </a:pPr>
            <a:r>
              <a:rPr lang="en-US" sz="2800" dirty="0" smtClean="0">
                <a:solidFill>
                  <a:schemeClr val="accent1">
                    <a:lumMod val="75000"/>
                  </a:schemeClr>
                </a:solidFill>
              </a:rPr>
              <a:t>CHAPTER V: </a:t>
            </a:r>
            <a:r>
              <a:rPr lang="en-US" sz="2800" dirty="0" smtClean="0"/>
              <a:t>Marketing of Services</a:t>
            </a:r>
          </a:p>
          <a:p>
            <a:pPr>
              <a:buNone/>
            </a:pPr>
            <a:r>
              <a:rPr lang="en-US" sz="2800" dirty="0" smtClean="0">
                <a:solidFill>
                  <a:schemeClr val="accent1">
                    <a:lumMod val="75000"/>
                  </a:schemeClr>
                </a:solidFill>
              </a:rPr>
              <a:t>CHAPTER VI: </a:t>
            </a:r>
            <a:r>
              <a:rPr lang="en-US" sz="2800" dirty="0" smtClean="0"/>
              <a:t>Emerging Trends in Marketing</a:t>
            </a:r>
            <a:endParaRPr lang="en-US" sz="2800" dirty="0" smtClean="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K\Desktop\Marketing pics\20200804_131310.jpg"/>
          <p:cNvPicPr>
            <a:picLocks noGrp="1" noChangeAspect="1" noChangeArrowheads="1"/>
          </p:cNvPicPr>
          <p:nvPr>
            <p:ph idx="1"/>
          </p:nvPr>
        </p:nvPicPr>
        <p:blipFill>
          <a:blip r:embed="rId2"/>
          <a:srcRect/>
          <a:stretch>
            <a:fillRect/>
          </a:stretch>
        </p:blipFill>
        <p:spPr bwMode="auto">
          <a:xfrm>
            <a:off x="1295400" y="533400"/>
            <a:ext cx="9829800" cy="3810001"/>
          </a:xfrm>
          <a:prstGeom prst="rect">
            <a:avLst/>
          </a:prstGeom>
          <a:noFill/>
        </p:spPr>
      </p:pic>
      <p:sp>
        <p:nvSpPr>
          <p:cNvPr id="5" name="TextBox 4"/>
          <p:cNvSpPr txBox="1"/>
          <p:nvPr/>
        </p:nvSpPr>
        <p:spPr>
          <a:xfrm>
            <a:off x="3886200" y="4800600"/>
            <a:ext cx="5029200" cy="1077218"/>
          </a:xfrm>
          <a:prstGeom prst="rect">
            <a:avLst/>
          </a:prstGeom>
          <a:noFill/>
        </p:spPr>
        <p:txBody>
          <a:bodyPr wrap="square" rtlCol="0">
            <a:spAutoFit/>
          </a:bodyPr>
          <a:lstStyle/>
          <a:p>
            <a:pPr algn="ctr"/>
            <a:r>
              <a:rPr lang="en-US" sz="3200" dirty="0" smtClean="0">
                <a:solidFill>
                  <a:srgbClr val="000099"/>
                </a:solidFill>
              </a:rPr>
              <a:t>DEFINITIONS</a:t>
            </a:r>
          </a:p>
          <a:p>
            <a:pPr algn="ctr"/>
            <a:endParaRPr lang="en-US" sz="3200" dirty="0">
              <a:solidFill>
                <a:srgbClr val="00009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609600"/>
            <a:ext cx="9603275" cy="4856745"/>
          </a:xfrm>
        </p:spPr>
        <p:txBody>
          <a:bodyPr/>
          <a:lstStyle/>
          <a:p>
            <a:pPr>
              <a:buNone/>
            </a:pPr>
            <a:endParaRPr lang="en-US" dirty="0" smtClean="0"/>
          </a:p>
          <a:p>
            <a:pPr>
              <a:buBlip>
                <a:blip r:embed="rId2"/>
              </a:buBlip>
            </a:pPr>
            <a:endParaRPr lang="en-US" sz="2800" dirty="0" smtClean="0"/>
          </a:p>
          <a:p>
            <a:pPr>
              <a:buBlip>
                <a:blip r:embed="rId2"/>
              </a:buBlip>
            </a:pPr>
            <a:r>
              <a:rPr lang="en-US" sz="2800" dirty="0" smtClean="0"/>
              <a:t>In the words of </a:t>
            </a:r>
            <a:r>
              <a:rPr lang="en-US" sz="2800" dirty="0" err="1" smtClean="0"/>
              <a:t>Tousley</a:t>
            </a:r>
            <a:r>
              <a:rPr lang="en-US" sz="2800" dirty="0" smtClean="0"/>
              <a:t>, Clark &amp; Clark, “Marketing consists of those efforts which effect transfer in ownership of goods and care for their physical distributions”.</a:t>
            </a:r>
          </a:p>
          <a:p>
            <a:pPr>
              <a:buBlip>
                <a:blip r:embed="rId2"/>
              </a:buBlip>
            </a:pPr>
            <a:r>
              <a:rPr lang="en-US" sz="2800" dirty="0" smtClean="0"/>
              <a:t>According to Ralph S. Alexander and others, “Marketing is the performance of business activities that direct the flow of goods &amp; services from producer to consumer or user”.</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K\Desktop\Marketing pics\20200804_132031.jpg"/>
          <p:cNvPicPr>
            <a:picLocks noGrp="1" noChangeAspect="1" noChangeArrowheads="1"/>
          </p:cNvPicPr>
          <p:nvPr>
            <p:ph idx="1"/>
          </p:nvPr>
        </p:nvPicPr>
        <p:blipFill>
          <a:blip r:embed="rId2"/>
          <a:srcRect/>
          <a:stretch>
            <a:fillRect/>
          </a:stretch>
        </p:blipFill>
        <p:spPr bwMode="auto">
          <a:xfrm>
            <a:off x="1295400" y="762000"/>
            <a:ext cx="9753600" cy="470376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609600"/>
            <a:ext cx="9911854" cy="4856745"/>
          </a:xfrm>
        </p:spPr>
        <p:txBody>
          <a:bodyPr>
            <a:normAutofit/>
          </a:bodyPr>
          <a:lstStyle/>
          <a:p>
            <a:pPr>
              <a:buNone/>
            </a:pPr>
            <a:r>
              <a:rPr lang="en-US" sz="2800" dirty="0" smtClean="0"/>
              <a:t>In the modern context, marketing is not considered as a mere physical process or set of activities connected with the exchange of goods. It is concerned with the creation of customers i.e., identifying the needs of the consumers and then </a:t>
            </a:r>
            <a:r>
              <a:rPr lang="en-US" sz="2800" dirty="0" err="1" smtClean="0"/>
              <a:t>organising</a:t>
            </a:r>
            <a:r>
              <a:rPr lang="en-US" sz="2800" dirty="0" smtClean="0"/>
              <a:t> the business accordingly to meet the needs of the consumers.</a:t>
            </a:r>
          </a:p>
          <a:p>
            <a:pPr algn="ctr">
              <a:buNone/>
            </a:pPr>
            <a:endParaRPr lang="en-US" sz="2800" dirty="0" smtClean="0"/>
          </a:p>
          <a:p>
            <a:pPr algn="ctr">
              <a:buNone/>
            </a:pPr>
            <a:r>
              <a:rPr lang="en-US" sz="2800" dirty="0" smtClean="0"/>
              <a:t>Modern marketing is “Consumer – Oriented”. </a:t>
            </a:r>
            <a:endParaRPr 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609600"/>
            <a:ext cx="9603275" cy="4856745"/>
          </a:xfrm>
        </p:spPr>
        <p:txBody>
          <a:bodyPr>
            <a:normAutofit/>
          </a:bodyPr>
          <a:lstStyle/>
          <a:p>
            <a:r>
              <a:rPr lang="en-US" sz="2800" dirty="0" smtClean="0"/>
              <a:t>Modern Marketing came into existence due to :</a:t>
            </a:r>
          </a:p>
          <a:p>
            <a:pPr>
              <a:buNone/>
            </a:pPr>
            <a:endParaRPr lang="en-US" sz="2800" dirty="0" smtClean="0"/>
          </a:p>
          <a:p>
            <a:pPr>
              <a:buFont typeface="Wingdings" pitchFamily="2" charset="2"/>
              <a:buChar char="ü"/>
            </a:pPr>
            <a:r>
              <a:rPr lang="en-US" sz="2800" dirty="0" smtClean="0"/>
              <a:t>There is an element of innovation in modern business</a:t>
            </a:r>
          </a:p>
          <a:p>
            <a:pPr>
              <a:buFont typeface="Wingdings" pitchFamily="2" charset="2"/>
              <a:buChar char="ü"/>
            </a:pPr>
            <a:r>
              <a:rPr lang="en-US" sz="2800" dirty="0" smtClean="0"/>
              <a:t>There has been a change in the objective or purpose of business</a:t>
            </a:r>
          </a:p>
          <a:p>
            <a:pPr>
              <a:buFont typeface="Wingdings" pitchFamily="2" charset="2"/>
              <a:buChar char="ü"/>
            </a:pPr>
            <a:r>
              <a:rPr lang="en-US" sz="2800" dirty="0" smtClean="0"/>
              <a:t>There has been a change in the attitude of the consumers in recent years</a:t>
            </a:r>
            <a:endParaRPr lang="en-US"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Definitions : </a:t>
            </a:r>
            <a:endParaRPr lang="en-US" sz="2800" dirty="0"/>
          </a:p>
        </p:txBody>
      </p:sp>
      <p:sp>
        <p:nvSpPr>
          <p:cNvPr id="4" name="Content Placeholder 3"/>
          <p:cNvSpPr>
            <a:spLocks noGrp="1"/>
          </p:cNvSpPr>
          <p:nvPr>
            <p:ph idx="1"/>
          </p:nvPr>
        </p:nvSpPr>
        <p:spPr/>
        <p:txBody>
          <a:bodyPr>
            <a:normAutofit/>
          </a:bodyPr>
          <a:lstStyle/>
          <a:p>
            <a:pPr>
              <a:buBlip>
                <a:blip r:embed="rId2"/>
              </a:buBlip>
            </a:pPr>
            <a:r>
              <a:rPr lang="en-US" sz="2800" dirty="0" smtClean="0"/>
              <a:t> In the words of J.F. Pyle, “Marketing is that phase of business activity through which human wants are satisfied by the exchange of goods &amp; services.”</a:t>
            </a:r>
          </a:p>
          <a:p>
            <a:pPr>
              <a:buBlip>
                <a:blip r:embed="rId2"/>
              </a:buBlip>
            </a:pPr>
            <a:r>
              <a:rPr lang="en-US" sz="2800" dirty="0" smtClean="0"/>
              <a:t>According to </a:t>
            </a:r>
            <a:r>
              <a:rPr lang="en-US" sz="2800" dirty="0" err="1" smtClean="0"/>
              <a:t>Cundiff</a:t>
            </a:r>
            <a:r>
              <a:rPr lang="en-US" sz="2800" dirty="0" smtClean="0"/>
              <a:t> &amp; Still, “Marketing is the business process by which products are matched with the market and through which transfer of ownership are effected.”</a:t>
            </a:r>
            <a:endParaRPr 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447800" y="304800"/>
            <a:ext cx="96774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52400"/>
            <a:ext cx="10439399" cy="5313945"/>
          </a:xfrm>
        </p:spPr>
        <p:txBody>
          <a:bodyPr>
            <a:normAutofit/>
          </a:bodyPr>
          <a:lstStyle/>
          <a:p>
            <a:pPr>
              <a:buNone/>
            </a:pPr>
            <a:r>
              <a:rPr lang="en-US" sz="2800" dirty="0" smtClean="0"/>
              <a:t> </a:t>
            </a:r>
          </a:p>
          <a:p>
            <a:pPr>
              <a:buNone/>
            </a:pPr>
            <a:r>
              <a:rPr lang="en-US" sz="2800" b="1" dirty="0" smtClean="0"/>
              <a:t>1. </a:t>
            </a:r>
            <a:r>
              <a:rPr lang="en-US" sz="2800" b="1" u="sng" dirty="0" smtClean="0"/>
              <a:t>Modern Marketing is Consumer – Oriented:  </a:t>
            </a:r>
            <a:r>
              <a:rPr lang="en-US" sz="2800" dirty="0" smtClean="0"/>
              <a:t>The objective of a business has changed in recent years. Earlier the main objective was profit </a:t>
            </a:r>
            <a:r>
              <a:rPr lang="en-US" sz="2800" dirty="0" err="1" smtClean="0"/>
              <a:t>maximisation</a:t>
            </a:r>
            <a:r>
              <a:rPr lang="en-US" sz="2800" dirty="0" smtClean="0"/>
              <a:t>. But today the objective is to create satisfied customers. Modern Marketing has become consumer oriented and consumer has become the king. The producers first ascertain what the consumers want, and then produce goods according to the needs of the consumers. It is the consumers who decide &amp; determine what should be produced and marketed by a business.</a:t>
            </a:r>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04800"/>
            <a:ext cx="10591799" cy="5410200"/>
          </a:xfrm>
        </p:spPr>
        <p:txBody>
          <a:bodyPr>
            <a:normAutofit/>
          </a:bodyPr>
          <a:lstStyle/>
          <a:p>
            <a:pPr>
              <a:buNone/>
            </a:pPr>
            <a:r>
              <a:rPr lang="en-US" sz="2800" b="1" dirty="0" smtClean="0"/>
              <a:t>2. </a:t>
            </a:r>
            <a:r>
              <a:rPr lang="en-US" sz="2800" b="1" u="sng" dirty="0" smtClean="0"/>
              <a:t>Modern Marketing begins and ends with the consumers</a:t>
            </a:r>
            <a:r>
              <a:rPr lang="en-US" sz="2800" b="1" dirty="0" smtClean="0"/>
              <a:t> : </a:t>
            </a:r>
            <a:r>
              <a:rPr lang="en-US" sz="2800" dirty="0" smtClean="0"/>
              <a:t> Marketing begins with the information flowing from the consumers to the producers as to what they want and what should be produced, and ends with the goods desired by the consumers flowing from the producers to the consumers.</a:t>
            </a:r>
          </a:p>
          <a:p>
            <a:pPr>
              <a:buNone/>
            </a:pPr>
            <a:r>
              <a:rPr lang="en-US" sz="2800" b="1" dirty="0" smtClean="0"/>
              <a:t>3. </a:t>
            </a:r>
            <a:r>
              <a:rPr lang="en-US" sz="2800" b="1" u="sng" dirty="0" smtClean="0"/>
              <a:t>Modern Marketing precedes and succeeds production</a:t>
            </a:r>
            <a:r>
              <a:rPr lang="en-US" sz="2800" b="1" dirty="0" smtClean="0"/>
              <a:t> : </a:t>
            </a:r>
            <a:r>
              <a:rPr lang="en-US" sz="2800" dirty="0" smtClean="0"/>
              <a:t>All business </a:t>
            </a:r>
            <a:r>
              <a:rPr lang="en-US" sz="2800" dirty="0" err="1" smtClean="0"/>
              <a:t>organisations</a:t>
            </a:r>
            <a:r>
              <a:rPr lang="en-US" sz="2800" dirty="0" smtClean="0"/>
              <a:t> are fully convinced that marketing activities must begin, not after the goods are produced but far ahead of production.</a:t>
            </a:r>
            <a:endParaRPr lang="en-US" sz="28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4800"/>
            <a:ext cx="10820399" cy="5161545"/>
          </a:xfrm>
        </p:spPr>
        <p:txBody>
          <a:bodyPr/>
          <a:lstStyle/>
          <a:p>
            <a:pPr>
              <a:buNone/>
            </a:pPr>
            <a:r>
              <a:rPr lang="en-US" dirty="0" smtClean="0"/>
              <a:t>		</a:t>
            </a:r>
          </a:p>
          <a:p>
            <a:pPr>
              <a:buNone/>
            </a:pPr>
            <a:r>
              <a:rPr lang="en-US" sz="2800" dirty="0" smtClean="0"/>
              <a:t>		Business </a:t>
            </a:r>
            <a:r>
              <a:rPr lang="en-US" sz="2800" dirty="0" err="1" smtClean="0"/>
              <a:t>organisations</a:t>
            </a:r>
            <a:r>
              <a:rPr lang="en-US" sz="2800" dirty="0" smtClean="0"/>
              <a:t> must determine, through studies and research before production, what the consumers want, how they want, when and where they want &amp; at what price they want &amp; then the production of goods must begin. </a:t>
            </a:r>
          </a:p>
          <a:p>
            <a:pPr>
              <a:buNone/>
            </a:pPr>
            <a:r>
              <a:rPr lang="en-US" sz="2800" dirty="0" smtClean="0"/>
              <a:t>		Marketing activities succeed production, in the sense that the marketing activities will continue until the goods produced in accordance with the needs of the consumers are moved to them.</a:t>
            </a:r>
          </a:p>
          <a:p>
            <a:pPr>
              <a:buNone/>
            </a:pP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0972799" cy="5334000"/>
          </a:xfrm>
        </p:spPr>
        <p:txBody>
          <a:bodyPr>
            <a:normAutofit lnSpcReduction="10000"/>
          </a:bodyPr>
          <a:lstStyle/>
          <a:p>
            <a:pPr>
              <a:buNone/>
            </a:pPr>
            <a:r>
              <a:rPr lang="en-US" sz="2800" dirty="0" smtClean="0">
                <a:solidFill>
                  <a:schemeClr val="accent1">
                    <a:lumMod val="75000"/>
                  </a:schemeClr>
                </a:solidFill>
              </a:rPr>
              <a:t>BOOKS FOR REFERENCE:</a:t>
            </a:r>
          </a:p>
          <a:p>
            <a:pPr>
              <a:buNone/>
            </a:pPr>
            <a:endParaRPr lang="en-US" sz="2800" dirty="0" smtClean="0">
              <a:solidFill>
                <a:schemeClr val="accent1">
                  <a:lumMod val="75000"/>
                </a:schemeClr>
              </a:solidFill>
            </a:endParaRPr>
          </a:p>
          <a:p>
            <a:pPr>
              <a:buNone/>
            </a:pPr>
            <a:endParaRPr lang="en-US" sz="2800" dirty="0" smtClean="0">
              <a:solidFill>
                <a:schemeClr val="accent1">
                  <a:lumMod val="75000"/>
                </a:schemeClr>
              </a:solidFill>
            </a:endParaRPr>
          </a:p>
          <a:p>
            <a:pPr marL="457200" indent="-457200">
              <a:buAutoNum type="arabicPeriod"/>
            </a:pPr>
            <a:r>
              <a:rPr lang="en-US" sz="2800" dirty="0" smtClean="0"/>
              <a:t>Marketing Management : Philip </a:t>
            </a:r>
            <a:r>
              <a:rPr lang="en-US" sz="2800" dirty="0" err="1" smtClean="0"/>
              <a:t>Kotler</a:t>
            </a:r>
            <a:endParaRPr lang="en-US" sz="2800" dirty="0" smtClean="0"/>
          </a:p>
          <a:p>
            <a:pPr marL="457200" indent="-457200">
              <a:buAutoNum type="arabicPeriod"/>
            </a:pPr>
            <a:r>
              <a:rPr lang="en-US" sz="2800" dirty="0" smtClean="0"/>
              <a:t>Marketing Management : T.N. </a:t>
            </a:r>
            <a:r>
              <a:rPr lang="en-US" sz="2800" dirty="0" err="1" smtClean="0"/>
              <a:t>Chabra</a:t>
            </a:r>
            <a:r>
              <a:rPr lang="en-US" sz="2800" dirty="0" smtClean="0"/>
              <a:t> &amp; S.K. Grover</a:t>
            </a:r>
          </a:p>
          <a:p>
            <a:pPr marL="457200" indent="-457200">
              <a:buAutoNum type="arabicPeriod"/>
            </a:pPr>
            <a:r>
              <a:rPr lang="en-US" sz="2800" dirty="0" smtClean="0"/>
              <a:t>Marketing Management : N </a:t>
            </a:r>
            <a:r>
              <a:rPr lang="en-US" sz="2800" dirty="0" err="1" smtClean="0"/>
              <a:t>Sontaki</a:t>
            </a:r>
            <a:endParaRPr lang="en-US" sz="2800" dirty="0" smtClean="0"/>
          </a:p>
          <a:p>
            <a:pPr marL="457200" indent="-457200">
              <a:buAutoNum type="arabicPeriod"/>
            </a:pPr>
            <a:r>
              <a:rPr lang="en-US" sz="2800" dirty="0" smtClean="0"/>
              <a:t>Modern Marketing : B.S. Raman</a:t>
            </a:r>
          </a:p>
          <a:p>
            <a:pPr marL="457200" indent="-457200">
              <a:buAutoNum type="arabicPeriod"/>
            </a:pPr>
            <a:r>
              <a:rPr lang="en-US" sz="2800" dirty="0" smtClean="0"/>
              <a:t>Modern Marketing : Dr. S. </a:t>
            </a:r>
            <a:r>
              <a:rPr lang="en-US" sz="2800" dirty="0" err="1" smtClean="0"/>
              <a:t>Siddiqi</a:t>
            </a:r>
            <a:endParaRPr lang="en-US" sz="2800" dirty="0" smtClean="0"/>
          </a:p>
          <a:p>
            <a:pPr marL="457200" indent="-457200">
              <a:buAutoNum type="arabicPeriod"/>
            </a:pPr>
            <a:r>
              <a:rPr lang="en-US" sz="2800" dirty="0" smtClean="0"/>
              <a:t>Modern Marketing : S.A. </a:t>
            </a:r>
            <a:r>
              <a:rPr lang="en-US" sz="2800" dirty="0" err="1" smtClean="0"/>
              <a:t>Sherlekar</a:t>
            </a: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11277599" cy="5085345"/>
          </a:xfrm>
        </p:spPr>
        <p:txBody>
          <a:bodyPr>
            <a:normAutofit/>
          </a:bodyPr>
          <a:lstStyle/>
          <a:p>
            <a:pPr>
              <a:buNone/>
            </a:pPr>
            <a:endParaRPr lang="en-US" sz="2800" b="1" dirty="0" smtClean="0"/>
          </a:p>
          <a:p>
            <a:pPr>
              <a:buNone/>
            </a:pPr>
            <a:endParaRPr lang="en-US" sz="2800" b="1" dirty="0" smtClean="0"/>
          </a:p>
          <a:p>
            <a:pPr>
              <a:buNone/>
            </a:pPr>
            <a:r>
              <a:rPr lang="en-US" sz="2800" b="1" dirty="0" smtClean="0"/>
              <a:t>4. </a:t>
            </a:r>
            <a:r>
              <a:rPr lang="en-US" sz="2800" b="1" u="sng" dirty="0" smtClean="0"/>
              <a:t>Modern Marketing is the guiding element of business:</a:t>
            </a:r>
            <a:r>
              <a:rPr lang="en-US" sz="2800" b="1" dirty="0" smtClean="0"/>
              <a:t>  </a:t>
            </a:r>
            <a:r>
              <a:rPr lang="en-US" sz="2800" dirty="0" smtClean="0"/>
              <a:t>It is the marketing potentialities and not the production resources that guide a</a:t>
            </a:r>
            <a:endParaRPr lang="en-US" sz="2800" b="1" dirty="0" smtClean="0"/>
          </a:p>
          <a:p>
            <a:pPr>
              <a:buNone/>
            </a:pPr>
            <a:r>
              <a:rPr lang="en-US" sz="2800" dirty="0" smtClean="0"/>
              <a:t>business today. It emphasizes the need for the integration and the successful performance of the various marketing activities involved from the time of the conception of the product idea until its profitable sale to the final consumers</a:t>
            </a:r>
            <a:endParaRPr lang="en-US"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4_132208.jpg"/>
          <p:cNvPicPr>
            <a:picLocks noGrp="1" noChangeAspect="1" noChangeArrowheads="1"/>
          </p:cNvPicPr>
          <p:nvPr>
            <p:ph idx="1"/>
          </p:nvPr>
        </p:nvPicPr>
        <p:blipFill>
          <a:blip r:embed="rId2"/>
          <a:srcRect/>
          <a:stretch>
            <a:fillRect/>
          </a:stretch>
        </p:blipFill>
        <p:spPr bwMode="auto">
          <a:xfrm>
            <a:off x="1447800" y="1524000"/>
            <a:ext cx="10058400" cy="3886200"/>
          </a:xfrm>
          <a:prstGeom prst="rect">
            <a:avLst/>
          </a:prstGeom>
          <a:noFill/>
        </p:spPr>
      </p:pic>
      <p:sp>
        <p:nvSpPr>
          <p:cNvPr id="5" name="TextBox 4"/>
          <p:cNvSpPr txBox="1"/>
          <p:nvPr/>
        </p:nvSpPr>
        <p:spPr>
          <a:xfrm>
            <a:off x="990600" y="228600"/>
            <a:ext cx="10972800" cy="1077218"/>
          </a:xfrm>
          <a:prstGeom prst="rect">
            <a:avLst/>
          </a:prstGeom>
          <a:noFill/>
        </p:spPr>
        <p:txBody>
          <a:bodyPr wrap="square" rtlCol="0">
            <a:spAutoFit/>
          </a:bodyPr>
          <a:lstStyle/>
          <a:p>
            <a:endParaRPr lang="en-US" sz="3200" dirty="0" smtClean="0"/>
          </a:p>
          <a:p>
            <a:pPr algn="ctr"/>
            <a:r>
              <a:rPr lang="en-US" sz="3200" dirty="0" smtClean="0"/>
              <a:t>Differences Between Traditional Marketing &amp; Modern Marketing</a:t>
            </a:r>
            <a:endParaRPr lang="en-US"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K\Desktop\Marketing pics\20200804_132141.jpg"/>
          <p:cNvPicPr>
            <a:picLocks noGrp="1" noChangeAspect="1" noChangeArrowheads="1"/>
          </p:cNvPicPr>
          <p:nvPr>
            <p:ph idx="1"/>
          </p:nvPr>
        </p:nvPicPr>
        <p:blipFill>
          <a:blip r:embed="rId2"/>
          <a:srcRect/>
          <a:stretch>
            <a:fillRect/>
          </a:stretch>
        </p:blipFill>
        <p:spPr bwMode="auto">
          <a:xfrm>
            <a:off x="1447800" y="533400"/>
            <a:ext cx="9677400" cy="493236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838200" y="304800"/>
          <a:ext cx="10668000" cy="5410202"/>
        </p:xfrm>
        <a:graphic>
          <a:graphicData uri="http://schemas.openxmlformats.org/drawingml/2006/table">
            <a:tbl>
              <a:tblPr firstRow="1" bandRow="1">
                <a:tableStyleId>{5C22544A-7EE6-4342-B048-85BDC9FD1C3A}</a:tableStyleId>
              </a:tblPr>
              <a:tblGrid>
                <a:gridCol w="5334000"/>
                <a:gridCol w="5334000"/>
              </a:tblGrid>
              <a:tr h="570673">
                <a:tc>
                  <a:txBody>
                    <a:bodyPr/>
                    <a:lstStyle/>
                    <a:p>
                      <a:pPr algn="ctr"/>
                      <a:r>
                        <a:rPr lang="en-US" sz="2800" dirty="0" smtClean="0"/>
                        <a:t>TRADITIONAL</a:t>
                      </a:r>
                      <a:r>
                        <a:rPr lang="en-US" sz="2800" baseline="0" dirty="0" smtClean="0"/>
                        <a:t> MARKETING</a:t>
                      </a:r>
                      <a:endParaRPr lang="en-US" sz="2800" dirty="0"/>
                    </a:p>
                  </a:txBody>
                  <a:tcPr/>
                </a:tc>
                <a:tc>
                  <a:txBody>
                    <a:bodyPr/>
                    <a:lstStyle/>
                    <a:p>
                      <a:pPr algn="ctr"/>
                      <a:r>
                        <a:rPr lang="en-US" sz="2800" dirty="0" smtClean="0"/>
                        <a:t>MODERN</a:t>
                      </a:r>
                      <a:r>
                        <a:rPr lang="en-US" sz="2800" baseline="0" dirty="0" smtClean="0"/>
                        <a:t> MARKETING</a:t>
                      </a:r>
                      <a:endParaRPr lang="en-US" sz="2800" dirty="0"/>
                    </a:p>
                  </a:txBody>
                  <a:tcPr/>
                </a:tc>
              </a:tr>
              <a:tr h="1712018">
                <a:tc>
                  <a:txBody>
                    <a:bodyPr/>
                    <a:lstStyle/>
                    <a:p>
                      <a:r>
                        <a:rPr lang="en-US" sz="2400" dirty="0" smtClean="0"/>
                        <a:t>1. It is a mere physical</a:t>
                      </a:r>
                      <a:r>
                        <a:rPr lang="en-US" sz="2400" baseline="0" dirty="0" smtClean="0"/>
                        <a:t> process connected with the exchange of goods.</a:t>
                      </a:r>
                      <a:endParaRPr lang="en-US" sz="2400" dirty="0"/>
                    </a:p>
                  </a:txBody>
                  <a:tcPr/>
                </a:tc>
                <a:tc>
                  <a:txBody>
                    <a:bodyPr/>
                    <a:lstStyle/>
                    <a:p>
                      <a:r>
                        <a:rPr lang="en-US" sz="2400" dirty="0" smtClean="0"/>
                        <a:t>1.</a:t>
                      </a:r>
                      <a:r>
                        <a:rPr lang="en-US" sz="2400" baseline="0" dirty="0" smtClean="0"/>
                        <a:t> It is a philosophy of business concerned with the creation of satisfied customers. It is not just a physical process.</a:t>
                      </a:r>
                      <a:endParaRPr lang="en-US" sz="2400" dirty="0"/>
                    </a:p>
                  </a:txBody>
                  <a:tcPr/>
                </a:tc>
              </a:tr>
              <a:tr h="503535">
                <a:tc>
                  <a:txBody>
                    <a:bodyPr/>
                    <a:lstStyle/>
                    <a:p>
                      <a:r>
                        <a:rPr lang="en-US" sz="2400" dirty="0" smtClean="0"/>
                        <a:t>2.</a:t>
                      </a:r>
                      <a:r>
                        <a:rPr lang="en-US" sz="2400" baseline="0" dirty="0" smtClean="0"/>
                        <a:t> It is sales oriented.</a:t>
                      </a:r>
                      <a:endParaRPr lang="en-US" sz="2400" dirty="0"/>
                    </a:p>
                  </a:txBody>
                  <a:tcPr/>
                </a:tc>
                <a:tc>
                  <a:txBody>
                    <a:bodyPr/>
                    <a:lstStyle/>
                    <a:p>
                      <a:r>
                        <a:rPr lang="en-US" sz="2400" dirty="0" smtClean="0"/>
                        <a:t>2. It is customer oriented.</a:t>
                      </a:r>
                      <a:endParaRPr lang="en-US" sz="2400" dirty="0"/>
                    </a:p>
                  </a:txBody>
                  <a:tcPr/>
                </a:tc>
              </a:tr>
              <a:tr h="1712018">
                <a:tc>
                  <a:txBody>
                    <a:bodyPr/>
                    <a:lstStyle/>
                    <a:p>
                      <a:r>
                        <a:rPr lang="en-US" sz="2400" dirty="0" smtClean="0"/>
                        <a:t>3. It is concerned with the performance of activities necessary to secure the </a:t>
                      </a:r>
                      <a:r>
                        <a:rPr lang="en-US" sz="2400" dirty="0" err="1" smtClean="0"/>
                        <a:t>disrtribution</a:t>
                      </a:r>
                      <a:r>
                        <a:rPr lang="en-US" sz="2400" dirty="0" smtClean="0"/>
                        <a:t> and sale of goods which the producer has.</a:t>
                      </a:r>
                      <a:endParaRPr lang="en-US" sz="2400" dirty="0"/>
                    </a:p>
                  </a:txBody>
                  <a:tcPr/>
                </a:tc>
                <a:tc>
                  <a:txBody>
                    <a:bodyPr/>
                    <a:lstStyle/>
                    <a:p>
                      <a:r>
                        <a:rPr lang="en-US" sz="2400" dirty="0" smtClean="0"/>
                        <a:t>3. It is concerned with the performance of activities necessary</a:t>
                      </a:r>
                      <a:r>
                        <a:rPr lang="en-US" sz="2400" baseline="0" dirty="0" smtClean="0"/>
                        <a:t> to secure the distribution and sale of goods as are needed by the consumers.</a:t>
                      </a:r>
                      <a:endParaRPr lang="en-US" sz="2400" dirty="0"/>
                    </a:p>
                  </a:txBody>
                  <a:tcPr/>
                </a:tc>
              </a:tr>
              <a:tr h="503535">
                <a:tc>
                  <a:txBody>
                    <a:bodyPr/>
                    <a:lstStyle/>
                    <a:p>
                      <a:r>
                        <a:rPr lang="en-US" sz="2400" dirty="0" smtClean="0"/>
                        <a:t>4. It focuses on seller’s needs.</a:t>
                      </a:r>
                      <a:endParaRPr lang="en-US" sz="2400" dirty="0"/>
                    </a:p>
                  </a:txBody>
                  <a:tcPr/>
                </a:tc>
                <a:tc>
                  <a:txBody>
                    <a:bodyPr/>
                    <a:lstStyle/>
                    <a:p>
                      <a:r>
                        <a:rPr lang="en-US" sz="2400" dirty="0" smtClean="0"/>
                        <a:t>4. It focuses on consumer’s needs.</a:t>
                      </a:r>
                      <a:endParaRPr lang="en-US" sz="2400" dirty="0"/>
                    </a:p>
                  </a:txBody>
                  <a:tcPr/>
                </a:tc>
              </a:tr>
              <a:tr h="408423">
                <a:tc>
                  <a:txBody>
                    <a:bodyPr/>
                    <a:lstStyle/>
                    <a:p>
                      <a:endParaRPr lang="en-US"/>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38200" y="457200"/>
          <a:ext cx="10820400" cy="5120640"/>
        </p:xfrm>
        <a:graphic>
          <a:graphicData uri="http://schemas.openxmlformats.org/drawingml/2006/table">
            <a:tbl>
              <a:tblPr firstRow="1" bandRow="1">
                <a:tableStyleId>{5C22544A-7EE6-4342-B048-85BDC9FD1C3A}</a:tableStyleId>
              </a:tblPr>
              <a:tblGrid>
                <a:gridCol w="5410200"/>
                <a:gridCol w="5410200"/>
              </a:tblGrid>
              <a:tr h="370840">
                <a:tc>
                  <a:txBody>
                    <a:bodyPr/>
                    <a:lstStyle/>
                    <a:p>
                      <a:r>
                        <a:rPr lang="en-US" sz="2400" dirty="0" smtClean="0">
                          <a:solidFill>
                            <a:schemeClr val="tx1"/>
                          </a:solidFill>
                        </a:rPr>
                        <a:t>5. The selling efforts are company oriented.</a:t>
                      </a:r>
                      <a:endParaRPr lang="en-US" sz="2400" dirty="0">
                        <a:solidFill>
                          <a:schemeClr val="tx1"/>
                        </a:solidFill>
                      </a:endParaRPr>
                    </a:p>
                  </a:txBody>
                  <a:tcPr/>
                </a:tc>
                <a:tc>
                  <a:txBody>
                    <a:bodyPr/>
                    <a:lstStyle/>
                    <a:p>
                      <a:r>
                        <a:rPr lang="en-US" sz="2400" dirty="0" smtClean="0">
                          <a:solidFill>
                            <a:schemeClr val="tx1"/>
                          </a:solidFill>
                        </a:rPr>
                        <a:t>5. The selling efforts are market oriented.</a:t>
                      </a:r>
                      <a:endParaRPr lang="en-US" sz="2400" dirty="0">
                        <a:solidFill>
                          <a:schemeClr val="tx1"/>
                        </a:solidFill>
                      </a:endParaRPr>
                    </a:p>
                  </a:txBody>
                  <a:tcPr/>
                </a:tc>
              </a:tr>
              <a:tr h="370840">
                <a:tc>
                  <a:txBody>
                    <a:bodyPr/>
                    <a:lstStyle/>
                    <a:p>
                      <a:r>
                        <a:rPr lang="en-US" sz="2400" dirty="0" smtClean="0"/>
                        <a:t>6.</a:t>
                      </a:r>
                      <a:r>
                        <a:rPr lang="en-US" sz="2400" baseline="0" dirty="0" smtClean="0"/>
                        <a:t> </a:t>
                      </a:r>
                      <a:r>
                        <a:rPr lang="en-US" sz="2400" dirty="0" smtClean="0"/>
                        <a:t>It aims at profit through increased sales</a:t>
                      </a:r>
                      <a:r>
                        <a:rPr lang="en-US" sz="2400" baseline="0" dirty="0" smtClean="0"/>
                        <a:t> volume.</a:t>
                      </a:r>
                      <a:endParaRPr lang="en-US" sz="2400" dirty="0"/>
                    </a:p>
                  </a:txBody>
                  <a:tcPr/>
                </a:tc>
                <a:tc>
                  <a:txBody>
                    <a:bodyPr/>
                    <a:lstStyle/>
                    <a:p>
                      <a:r>
                        <a:rPr lang="en-US" sz="2400" dirty="0" smtClean="0"/>
                        <a:t>6. It aims at profit through increased sales to the satisfaction of the consumers and profit to the sellers.</a:t>
                      </a:r>
                      <a:endParaRPr lang="en-US" sz="2400" dirty="0"/>
                    </a:p>
                  </a:txBody>
                  <a:tcPr/>
                </a:tc>
              </a:tr>
              <a:tr h="370840">
                <a:tc>
                  <a:txBody>
                    <a:bodyPr/>
                    <a:lstStyle/>
                    <a:p>
                      <a:r>
                        <a:rPr lang="en-US" sz="2400" dirty="0" smtClean="0"/>
                        <a:t>7. It aims at</a:t>
                      </a:r>
                      <a:r>
                        <a:rPr lang="en-US" sz="2400" baseline="0" dirty="0" smtClean="0"/>
                        <a:t> short term objectives, i.e. short term profits.</a:t>
                      </a:r>
                      <a:endParaRPr lang="en-US" sz="2400" dirty="0"/>
                    </a:p>
                  </a:txBody>
                  <a:tcPr/>
                </a:tc>
                <a:tc>
                  <a:txBody>
                    <a:bodyPr/>
                    <a:lstStyle/>
                    <a:p>
                      <a:r>
                        <a:rPr lang="en-US" sz="2400" dirty="0" smtClean="0"/>
                        <a:t>7. It aims at long</a:t>
                      </a:r>
                      <a:r>
                        <a:rPr lang="en-US" sz="2400" baseline="0" dirty="0" smtClean="0"/>
                        <a:t> term objectives, i.e. long term profits.</a:t>
                      </a:r>
                    </a:p>
                  </a:txBody>
                  <a:tcPr/>
                </a:tc>
              </a:tr>
              <a:tr h="370840">
                <a:tc>
                  <a:txBody>
                    <a:bodyPr/>
                    <a:lstStyle/>
                    <a:p>
                      <a:r>
                        <a:rPr lang="en-US" sz="2400" dirty="0" smtClean="0"/>
                        <a:t>8. It can be successful only</a:t>
                      </a:r>
                      <a:r>
                        <a:rPr lang="en-US" sz="2400" baseline="0" dirty="0" smtClean="0"/>
                        <a:t> in a country where there is shortage of goods leading to the existence of a seller’s market. It cannot be successful in a country where there is surplus leading to the existence of buyer’s market.</a:t>
                      </a:r>
                      <a:endParaRPr lang="en-US" sz="2400" dirty="0"/>
                    </a:p>
                  </a:txBody>
                  <a:tcPr/>
                </a:tc>
                <a:tc>
                  <a:txBody>
                    <a:bodyPr/>
                    <a:lstStyle/>
                    <a:p>
                      <a:r>
                        <a:rPr lang="en-US" sz="2400" dirty="0" smtClean="0"/>
                        <a:t>8. It can be successful</a:t>
                      </a:r>
                      <a:r>
                        <a:rPr lang="en-US" sz="2400" baseline="0" dirty="0" smtClean="0"/>
                        <a:t> in a country where there is buyer’s market.</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K\Desktop\Marketing pics\20200804_172030.jpg"/>
          <p:cNvPicPr>
            <a:picLocks noGrp="1" noChangeAspect="1" noChangeArrowheads="1"/>
          </p:cNvPicPr>
          <p:nvPr>
            <p:ph idx="1"/>
          </p:nvPr>
        </p:nvPicPr>
        <p:blipFill>
          <a:blip r:embed="rId2"/>
          <a:srcRect/>
          <a:stretch>
            <a:fillRect/>
          </a:stretch>
        </p:blipFill>
        <p:spPr bwMode="auto">
          <a:xfrm>
            <a:off x="1960108" y="1981200"/>
            <a:ext cx="8586108" cy="3886200"/>
          </a:xfrm>
          <a:prstGeom prst="rect">
            <a:avLst/>
          </a:prstGeom>
          <a:noFill/>
        </p:spPr>
      </p:pic>
      <p:sp>
        <p:nvSpPr>
          <p:cNvPr id="5" name="TextBox 4"/>
          <p:cNvSpPr txBox="1"/>
          <p:nvPr/>
        </p:nvSpPr>
        <p:spPr>
          <a:xfrm>
            <a:off x="1524000" y="381000"/>
            <a:ext cx="9601200" cy="584775"/>
          </a:xfrm>
          <a:prstGeom prst="rect">
            <a:avLst/>
          </a:prstGeom>
          <a:noFill/>
        </p:spPr>
        <p:txBody>
          <a:bodyPr wrap="square" rtlCol="0">
            <a:spAutoFit/>
          </a:bodyPr>
          <a:lstStyle/>
          <a:p>
            <a:pPr algn="ctr"/>
            <a:r>
              <a:rPr lang="en-US" sz="3200" dirty="0" smtClean="0"/>
              <a:t>SIGNIFICANCE OR IMPORTANCE OF MARKETING</a:t>
            </a:r>
            <a:endParaRPr lang="en-US"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K\Desktop\Marketing pics\20200804_172147.jpg"/>
          <p:cNvPicPr>
            <a:picLocks noGrp="1" noChangeAspect="1" noChangeArrowheads="1"/>
          </p:cNvPicPr>
          <p:nvPr>
            <p:ph idx="1"/>
          </p:nvPr>
        </p:nvPicPr>
        <p:blipFill>
          <a:blip r:embed="rId2"/>
          <a:srcRect/>
          <a:stretch>
            <a:fillRect/>
          </a:stretch>
        </p:blipFill>
        <p:spPr bwMode="auto">
          <a:xfrm>
            <a:off x="1447800" y="685800"/>
            <a:ext cx="9677399" cy="477996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533400"/>
            <a:ext cx="9603275" cy="4932945"/>
          </a:xfrm>
        </p:spPr>
        <p:txBody>
          <a:bodyPr>
            <a:normAutofit/>
          </a:bodyPr>
          <a:lstStyle/>
          <a:p>
            <a:pPr>
              <a:buNone/>
            </a:pPr>
            <a:r>
              <a:rPr lang="en-US" sz="2800" dirty="0" smtClean="0"/>
              <a:t>The importance or the benefits of marketing can be considered under two heads:</a:t>
            </a:r>
          </a:p>
          <a:p>
            <a:pPr>
              <a:buNone/>
            </a:pPr>
            <a:endParaRPr lang="en-US" sz="2800" dirty="0" smtClean="0"/>
          </a:p>
          <a:p>
            <a:pPr>
              <a:buNone/>
            </a:pPr>
            <a:endParaRPr lang="en-US" sz="2800" dirty="0" smtClean="0"/>
          </a:p>
          <a:p>
            <a:pPr>
              <a:buBlip>
                <a:blip r:embed="rId2"/>
              </a:buBlip>
            </a:pPr>
            <a:r>
              <a:rPr lang="en-US" sz="2800" dirty="0" smtClean="0"/>
              <a:t> Benefits to the society in general</a:t>
            </a:r>
          </a:p>
          <a:p>
            <a:pPr>
              <a:buBlip>
                <a:blip r:embed="rId2"/>
              </a:buBlip>
            </a:pPr>
            <a:r>
              <a:rPr lang="en-US" sz="2800" dirty="0" smtClean="0"/>
              <a:t>Benefits to the individual business firms</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HK\Desktop\Marketing pics\20200804_172050.jpg"/>
          <p:cNvPicPr>
            <a:picLocks noGrp="1" noChangeAspect="1" noChangeArrowheads="1"/>
          </p:cNvPicPr>
          <p:nvPr>
            <p:ph idx="1"/>
          </p:nvPr>
        </p:nvPicPr>
        <p:blipFill>
          <a:blip r:embed="rId2"/>
          <a:srcRect/>
          <a:stretch>
            <a:fillRect/>
          </a:stretch>
        </p:blipFill>
        <p:spPr bwMode="auto">
          <a:xfrm>
            <a:off x="1447800" y="533400"/>
            <a:ext cx="9677400" cy="4932363"/>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K\Desktop\Marketing pics\20200804_172109.jpg"/>
          <p:cNvPicPr>
            <a:picLocks noGrp="1" noChangeAspect="1" noChangeArrowheads="1"/>
          </p:cNvPicPr>
          <p:nvPr>
            <p:ph idx="1"/>
          </p:nvPr>
        </p:nvPicPr>
        <p:blipFill>
          <a:blip r:embed="rId2"/>
          <a:srcRect/>
          <a:stretch>
            <a:fillRect/>
          </a:stretch>
        </p:blipFill>
        <p:spPr bwMode="auto">
          <a:xfrm>
            <a:off x="1371600" y="457200"/>
            <a:ext cx="9677400" cy="500856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chemeClr val="accent6">
                    <a:lumMod val="75000"/>
                  </a:schemeClr>
                </a:solidFill>
              </a:rPr>
              <a:t>Chapter 1</a:t>
            </a:r>
            <a:endParaRPr lang="en-US" sz="6000" dirty="0">
              <a:solidFill>
                <a:schemeClr val="accent6">
                  <a:lumMod val="75000"/>
                </a:schemeClr>
              </a:solidFill>
            </a:endParaRPr>
          </a:p>
        </p:txBody>
      </p:sp>
      <p:sp>
        <p:nvSpPr>
          <p:cNvPr id="3" name="Content Placeholder 2"/>
          <p:cNvSpPr>
            <a:spLocks noGrp="1"/>
          </p:cNvSpPr>
          <p:nvPr>
            <p:ph idx="1"/>
          </p:nvPr>
        </p:nvSpPr>
        <p:spPr>
          <a:xfrm>
            <a:off x="533401" y="2015732"/>
            <a:ext cx="10896600" cy="3927868"/>
          </a:xfrm>
        </p:spPr>
        <p:txBody>
          <a:bodyPr>
            <a:noAutofit/>
          </a:bodyPr>
          <a:lstStyle/>
          <a:p>
            <a:pPr algn="ctr">
              <a:buNone/>
            </a:pPr>
            <a:r>
              <a:rPr lang="en-US" sz="9600" dirty="0" smtClean="0">
                <a:solidFill>
                  <a:schemeClr val="accent1">
                    <a:lumMod val="75000"/>
                  </a:schemeClr>
                </a:solidFill>
                <a:latin typeface="Berlin Sans FB Demi" pitchFamily="34" charset="0"/>
              </a:rPr>
              <a:t>INTRODUCTION TO MARKETING</a:t>
            </a:r>
            <a:endParaRPr lang="en-US" sz="9600" dirty="0">
              <a:solidFill>
                <a:schemeClr val="accent1">
                  <a:lumMod val="75000"/>
                </a:schemeClr>
              </a:solidFill>
              <a:latin typeface="Berlin Sans FB Dem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Benefits to the society In general</a:t>
            </a:r>
            <a:endParaRPr lang="en-US" sz="2800" dirty="0"/>
          </a:p>
        </p:txBody>
      </p:sp>
      <p:sp>
        <p:nvSpPr>
          <p:cNvPr id="3" name="Content Placeholder 2"/>
          <p:cNvSpPr>
            <a:spLocks noGrp="1"/>
          </p:cNvSpPr>
          <p:nvPr>
            <p:ph idx="1"/>
          </p:nvPr>
        </p:nvSpPr>
        <p:spPr/>
        <p:txBody>
          <a:bodyPr>
            <a:normAutofit lnSpcReduction="10000"/>
          </a:bodyPr>
          <a:lstStyle/>
          <a:p>
            <a:pPr>
              <a:buFont typeface="Wingdings" pitchFamily="2" charset="2"/>
              <a:buChar char="§"/>
            </a:pPr>
            <a:r>
              <a:rPr lang="en-US" sz="2800" dirty="0" smtClean="0"/>
              <a:t>Marketing is a sum of several distinct activities that facilitate the flow of goods from the producers to the final consumers.  The various marketing activities are undertaken by different categories of persons &amp; each category of persons </a:t>
            </a:r>
            <a:r>
              <a:rPr lang="en-US" sz="2800" dirty="0" err="1" smtClean="0"/>
              <a:t>specialise</a:t>
            </a:r>
            <a:r>
              <a:rPr lang="en-US" sz="2800" dirty="0" smtClean="0"/>
              <a:t> in a distinct operation i.e., marketing stimulates division of </a:t>
            </a:r>
            <a:r>
              <a:rPr lang="en-US" sz="2800" dirty="0" err="1" smtClean="0"/>
              <a:t>labour</a:t>
            </a:r>
            <a:r>
              <a:rPr lang="en-US" sz="2800" dirty="0" smtClean="0"/>
              <a:t> &amp; </a:t>
            </a:r>
            <a:r>
              <a:rPr lang="en-US" sz="2800" dirty="0" err="1" smtClean="0"/>
              <a:t>specialisation</a:t>
            </a:r>
            <a:r>
              <a:rPr lang="en-US" sz="2800" dirty="0" smtClean="0"/>
              <a:t>. This contributes to the satisfaction of consumer needs quickly, easily, efficiently and economically.</a:t>
            </a:r>
            <a:endParaRPr lang="en-US"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591799" cy="5009145"/>
          </a:xfrm>
        </p:spPr>
        <p:txBody>
          <a:bodyPr>
            <a:normAutofit/>
          </a:bodyPr>
          <a:lstStyle/>
          <a:p>
            <a:pPr>
              <a:buFont typeface="Wingdings" pitchFamily="2" charset="2"/>
              <a:buChar char="§"/>
            </a:pPr>
            <a:r>
              <a:rPr lang="en-US" sz="2800" dirty="0" smtClean="0"/>
              <a:t>Marketing makes goods &amp; services more useful to the society by creating place, time, &amp; possession utilities i.e. by moving them to places where they are wanted, when they are wanted &amp; by transferring them to those who want them.</a:t>
            </a:r>
          </a:p>
          <a:p>
            <a:pPr>
              <a:buFont typeface="Wingdings" pitchFamily="2" charset="2"/>
              <a:buChar char="§"/>
            </a:pPr>
            <a:r>
              <a:rPr lang="en-US" sz="2800" dirty="0" smtClean="0"/>
              <a:t>Marketing implies the identification of the requirements of the consumers and the supply of only those goods and services which the consumers want. It helps the consumers to get what they want.</a:t>
            </a:r>
          </a:p>
          <a:p>
            <a:pPr>
              <a:buFont typeface="Wingdings" pitchFamily="2" charset="2"/>
              <a:buChar char="§"/>
            </a:pPr>
            <a:r>
              <a:rPr lang="en-US" sz="2800" dirty="0" smtClean="0"/>
              <a:t>Efficient marketing reduces the cost of distribution. The reduction in the cost of distribution results in lower prices for the consumers.</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10744199" cy="5237745"/>
          </a:xfrm>
        </p:spPr>
        <p:txBody>
          <a:bodyPr>
            <a:normAutofit/>
          </a:bodyPr>
          <a:lstStyle/>
          <a:p>
            <a:pPr>
              <a:buFont typeface="Wingdings" pitchFamily="2" charset="2"/>
              <a:buChar char="§"/>
            </a:pPr>
            <a:r>
              <a:rPr lang="en-US" sz="2800" dirty="0" smtClean="0"/>
              <a:t>Efficient marketing reduces full and complete flow of goods and services continuously from the centre’s of production to the centre’s of consumption. This contributes to the high level of economic activity.</a:t>
            </a:r>
          </a:p>
          <a:p>
            <a:pPr>
              <a:buNone/>
            </a:pPr>
            <a:endParaRPr lang="en-US" sz="2800" dirty="0" smtClean="0"/>
          </a:p>
          <a:p>
            <a:pPr>
              <a:buFont typeface="Wingdings" pitchFamily="2" charset="2"/>
              <a:buChar char="§"/>
            </a:pPr>
            <a:r>
              <a:rPr lang="en-US" sz="2800" dirty="0" smtClean="0"/>
              <a:t>Efficient marketing is the strong bridge between production &amp; consumption.  Marketing contributes to a healthy balance between production &amp; consumption. This balance contributes to the avoidance of cyclical fluctuations like boom &amp; depression &amp; the production of economic stability.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10744199" cy="5334000"/>
          </a:xfrm>
        </p:spPr>
        <p:txBody>
          <a:bodyPr>
            <a:normAutofit/>
          </a:bodyPr>
          <a:lstStyle/>
          <a:p>
            <a:pPr>
              <a:buFont typeface="Wingdings" pitchFamily="2" charset="2"/>
              <a:buChar char="§"/>
            </a:pPr>
            <a:r>
              <a:rPr lang="en-US" sz="2800" dirty="0" smtClean="0"/>
              <a:t>Marketing involves a number of functions. Each function is performed by a large number of persons. That means, marketing provides gainful employment to millions of people.</a:t>
            </a:r>
          </a:p>
          <a:p>
            <a:pPr>
              <a:buFont typeface="Wingdings" pitchFamily="2" charset="2"/>
              <a:buChar char="§"/>
            </a:pPr>
            <a:r>
              <a:rPr lang="en-US" sz="2800" dirty="0" smtClean="0"/>
              <a:t>Marketing contributes to increase in the incomes of the people by providing employment.</a:t>
            </a:r>
          </a:p>
          <a:p>
            <a:pPr>
              <a:buFont typeface="Wingdings" pitchFamily="2" charset="2"/>
              <a:buChar char="§"/>
            </a:pPr>
            <a:r>
              <a:rPr lang="en-US" sz="2800" dirty="0" smtClean="0"/>
              <a:t>Efficient marketing contributes to the fullest </a:t>
            </a:r>
            <a:r>
              <a:rPr lang="en-US" sz="2800" dirty="0" err="1" smtClean="0"/>
              <a:t>utilisation</a:t>
            </a:r>
            <a:r>
              <a:rPr lang="en-US" sz="2800" dirty="0" smtClean="0"/>
              <a:t> of the available resources &amp; ensures maximum output &amp; supply to the society.</a:t>
            </a:r>
          </a:p>
          <a:p>
            <a:pPr>
              <a:buFont typeface="Wingdings" pitchFamily="2" charset="2"/>
              <a:buChar char="§"/>
            </a:pPr>
            <a:r>
              <a:rPr lang="en-US" sz="2800" dirty="0" smtClean="0"/>
              <a:t>It integrates the various sectors of the economy, such as agriculture, mining, fishing, forestry &amp; manufacturing.</a:t>
            </a:r>
          </a:p>
          <a:p>
            <a:pPr>
              <a:buFont typeface="Wingdings" pitchFamily="2" charset="2"/>
              <a:buChar char="§"/>
            </a:pPr>
            <a:endParaRPr lang="en-US" sz="2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10972799" cy="5161545"/>
          </a:xfrm>
        </p:spPr>
        <p:txBody>
          <a:bodyPr>
            <a:normAutofit/>
          </a:bodyPr>
          <a:lstStyle/>
          <a:p>
            <a:pPr>
              <a:buFont typeface="Wingdings" pitchFamily="2" charset="2"/>
              <a:buChar char="§"/>
            </a:pPr>
            <a:r>
              <a:rPr lang="en-US" sz="2800" dirty="0" smtClean="0"/>
              <a:t>It </a:t>
            </a:r>
            <a:r>
              <a:rPr lang="en-US" sz="2800" dirty="0" err="1" smtClean="0"/>
              <a:t>mobilises</a:t>
            </a:r>
            <a:r>
              <a:rPr lang="en-US" sz="2800" dirty="0" smtClean="0"/>
              <a:t> potential &amp; untapped economic energy for economic development.</a:t>
            </a:r>
          </a:p>
          <a:p>
            <a:pPr>
              <a:buFont typeface="Wingdings" pitchFamily="2" charset="2"/>
              <a:buChar char="§"/>
            </a:pPr>
            <a:r>
              <a:rPr lang="en-US" sz="2800" dirty="0" smtClean="0"/>
              <a:t>It can inspire innovators/</a:t>
            </a:r>
            <a:r>
              <a:rPr lang="en-US" sz="2800" dirty="0" err="1" smtClean="0"/>
              <a:t>entreprenuers</a:t>
            </a:r>
            <a:r>
              <a:rPr lang="en-US" sz="2800" dirty="0" smtClean="0"/>
              <a:t> to take up new activities. </a:t>
            </a:r>
            <a:r>
              <a:rPr lang="en-US" sz="2800" dirty="0" err="1" smtClean="0"/>
              <a:t>Eg</a:t>
            </a:r>
            <a:r>
              <a:rPr lang="en-US" sz="2800" dirty="0" smtClean="0"/>
              <a:t>: good marketing facilities for handloom goods, organic products, handicrafts &amp; farm products have inspired &amp; encouraged a large number of people of India to engage in these lines in recent years.</a:t>
            </a:r>
          </a:p>
          <a:p>
            <a:pPr>
              <a:buFont typeface="Wingdings" pitchFamily="2" charset="2"/>
              <a:buChar char="§"/>
            </a:pPr>
            <a:r>
              <a:rPr lang="en-US" sz="2800" dirty="0" smtClean="0"/>
              <a:t>It has contributed to the emergence &amp; growth of economy in countries of primitive economy, better marketing facilities have induced the old producers to produce more for sale in the market.</a:t>
            </a:r>
            <a:endParaRPr lang="en-US"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600"/>
            <a:ext cx="10667999" cy="5486400"/>
          </a:xfrm>
        </p:spPr>
        <p:txBody>
          <a:bodyPr>
            <a:normAutofit lnSpcReduction="10000"/>
          </a:bodyPr>
          <a:lstStyle/>
          <a:p>
            <a:pPr>
              <a:buFont typeface="Wingdings" pitchFamily="2" charset="2"/>
              <a:buChar char="§"/>
            </a:pPr>
            <a:r>
              <a:rPr lang="en-US" sz="2800" dirty="0" smtClean="0"/>
              <a:t> Marketing helps to raise the standard of living of the community. </a:t>
            </a:r>
          </a:p>
          <a:p>
            <a:pPr>
              <a:buNone/>
            </a:pPr>
            <a:r>
              <a:rPr lang="en-US" sz="2800" dirty="0" smtClean="0"/>
              <a:t>Prof. Malcolm MC Nair, defines: “Marketing is the creation &amp; delivery of standard of living to the society.”</a:t>
            </a:r>
          </a:p>
          <a:p>
            <a:pPr>
              <a:buFont typeface="Wingdings" pitchFamily="2" charset="2"/>
              <a:buChar char="ü"/>
            </a:pPr>
            <a:r>
              <a:rPr lang="en-US" sz="2800" dirty="0" smtClean="0"/>
              <a:t>Increase in employment &amp; income</a:t>
            </a:r>
          </a:p>
          <a:p>
            <a:pPr>
              <a:buFont typeface="Wingdings" pitchFamily="2" charset="2"/>
              <a:buChar char="ü"/>
            </a:pPr>
            <a:r>
              <a:rPr lang="en-US" sz="2800" dirty="0" smtClean="0"/>
              <a:t>Continuous production &amp; supply of goods</a:t>
            </a:r>
          </a:p>
          <a:p>
            <a:pPr>
              <a:buFont typeface="Wingdings" pitchFamily="2" charset="2"/>
              <a:buChar char="ü"/>
            </a:pPr>
            <a:r>
              <a:rPr lang="en-US" sz="2800" dirty="0" smtClean="0"/>
              <a:t>New &amp; better quality goods</a:t>
            </a:r>
          </a:p>
          <a:p>
            <a:pPr>
              <a:buFont typeface="Wingdings" pitchFamily="2" charset="2"/>
              <a:buChar char="ü"/>
            </a:pPr>
            <a:r>
              <a:rPr lang="en-US" sz="2800" dirty="0" smtClean="0"/>
              <a:t>Reduction in the cost of distributions</a:t>
            </a:r>
          </a:p>
          <a:p>
            <a:pPr>
              <a:buFont typeface="Wingdings" pitchFamily="2" charset="2"/>
              <a:buChar char="ü"/>
            </a:pPr>
            <a:r>
              <a:rPr lang="en-US" sz="2800" dirty="0" smtClean="0"/>
              <a:t>Yesterday’s luxuries are today’s necessaries</a:t>
            </a:r>
          </a:p>
          <a:p>
            <a:pPr>
              <a:buFont typeface="Wingdings" pitchFamily="2" charset="2"/>
              <a:buChar char="ü"/>
            </a:pPr>
            <a:r>
              <a:rPr lang="en-US" sz="2800" dirty="0" smtClean="0"/>
              <a:t>Identifying the needs of the society</a:t>
            </a:r>
            <a:endParaRPr lang="en-US"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81001"/>
            <a:ext cx="9603275" cy="838199"/>
          </a:xfrm>
        </p:spPr>
        <p:txBody>
          <a:bodyPr>
            <a:normAutofit/>
          </a:bodyPr>
          <a:lstStyle/>
          <a:p>
            <a:r>
              <a:rPr lang="en-US" sz="2800" dirty="0" smtClean="0"/>
              <a:t>Benefits to the individual business firms</a:t>
            </a:r>
            <a:endParaRPr lang="en-US" sz="2800" dirty="0"/>
          </a:p>
        </p:txBody>
      </p:sp>
      <p:sp>
        <p:nvSpPr>
          <p:cNvPr id="3" name="Content Placeholder 2"/>
          <p:cNvSpPr>
            <a:spLocks noGrp="1"/>
          </p:cNvSpPr>
          <p:nvPr>
            <p:ph idx="1"/>
          </p:nvPr>
        </p:nvSpPr>
        <p:spPr>
          <a:xfrm>
            <a:off x="533400" y="2015732"/>
            <a:ext cx="11125199" cy="3450613"/>
          </a:xfrm>
        </p:spPr>
        <p:txBody>
          <a:bodyPr>
            <a:normAutofit/>
          </a:bodyPr>
          <a:lstStyle/>
          <a:p>
            <a:pPr>
              <a:buNone/>
            </a:pPr>
            <a:r>
              <a:rPr lang="en-US" sz="2800" dirty="0" smtClean="0"/>
              <a:t>W. J. Stanton defines: “Marketing is the beating heart of many operations of the firms.”</a:t>
            </a:r>
          </a:p>
          <a:p>
            <a:pPr>
              <a:buFont typeface="Wingdings" pitchFamily="2" charset="2"/>
              <a:buChar char="§"/>
            </a:pPr>
            <a:r>
              <a:rPr lang="en-US" sz="2800" dirty="0" smtClean="0"/>
              <a:t>Marketing helps the business to earn more profits. It provides many opportunities to the business firms to earn profits in the process of buying &amp; selling of goods</a:t>
            </a:r>
            <a:endParaRPr lang="en-US"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667999" cy="5410200"/>
          </a:xfrm>
        </p:spPr>
        <p:txBody>
          <a:bodyPr>
            <a:normAutofit lnSpcReduction="10000"/>
          </a:bodyPr>
          <a:lstStyle/>
          <a:p>
            <a:pPr>
              <a:buFont typeface="Wingdings" pitchFamily="2" charset="2"/>
              <a:buChar char="§"/>
            </a:pPr>
            <a:r>
              <a:rPr lang="en-US" sz="2800" dirty="0" smtClean="0"/>
              <a:t>Marketing is the ‘eyes &amp; ears of a business’. It gives to the firm continuous market information i.e., information about the changes in the fashions, styles, habits, likes, dislikes, preferences etc. of the consumers &amp; thereby adjust the production according to the changing conditions in the market.</a:t>
            </a:r>
          </a:p>
          <a:p>
            <a:pPr>
              <a:buNone/>
            </a:pPr>
            <a:endParaRPr lang="en-US" sz="2800" dirty="0" smtClean="0"/>
          </a:p>
          <a:p>
            <a:pPr>
              <a:buFont typeface="Wingdings" pitchFamily="2" charset="2"/>
              <a:buChar char="§"/>
            </a:pPr>
            <a:r>
              <a:rPr lang="en-US" sz="2800" dirty="0" smtClean="0"/>
              <a:t>It serves as the basis for decision making. Through the mechanism of marketing a business firm will be able to collect information as regards the needs of the consumers &amp; take proper decision as to what to produce, how much to produce &amp; where to produce.</a:t>
            </a: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972799" cy="5486400"/>
          </a:xfrm>
        </p:spPr>
        <p:txBody>
          <a:bodyPr>
            <a:normAutofit/>
          </a:bodyPr>
          <a:lstStyle/>
          <a:p>
            <a:pPr>
              <a:buFont typeface="Wingdings" pitchFamily="2" charset="2"/>
              <a:buChar char="§"/>
            </a:pPr>
            <a:r>
              <a:rPr lang="en-US" sz="2800" dirty="0" smtClean="0"/>
              <a:t>Marketing converts potential demand into effective / actual demand.</a:t>
            </a:r>
          </a:p>
          <a:p>
            <a:pPr>
              <a:buFont typeface="Wingdings" pitchFamily="2" charset="2"/>
              <a:buChar char="§"/>
            </a:pPr>
            <a:r>
              <a:rPr lang="en-US" sz="2800" dirty="0" smtClean="0"/>
              <a:t>It helps to expand the market for a product.</a:t>
            </a:r>
          </a:p>
          <a:p>
            <a:pPr>
              <a:buFont typeface="Wingdings" pitchFamily="2" charset="2"/>
              <a:buChar char="§"/>
            </a:pPr>
            <a:r>
              <a:rPr lang="en-US" sz="2800" dirty="0" smtClean="0"/>
              <a:t>The process &amp; the volume of production depends upon the successful performance of the marketing operations.</a:t>
            </a:r>
          </a:p>
          <a:p>
            <a:pPr>
              <a:buFont typeface="Wingdings" pitchFamily="2" charset="2"/>
              <a:buChar char="§"/>
            </a:pPr>
            <a:r>
              <a:rPr lang="en-US" sz="2800" dirty="0" smtClean="0"/>
              <a:t>Marketing with its </a:t>
            </a:r>
            <a:r>
              <a:rPr lang="en-US" sz="2800" dirty="0" err="1" smtClean="0"/>
              <a:t>specialised</a:t>
            </a:r>
            <a:r>
              <a:rPr lang="en-US" sz="2800" dirty="0" smtClean="0"/>
              <a:t> functions performed by specialists, reduces the time involved in the task of exchange.</a:t>
            </a:r>
          </a:p>
          <a:p>
            <a:pPr>
              <a:buFont typeface="Wingdings" pitchFamily="2" charset="2"/>
              <a:buChar char="§"/>
            </a:pPr>
            <a:r>
              <a:rPr lang="en-US" sz="2800" dirty="0" smtClean="0"/>
              <a:t>Marketing provides the working capital required by a firm, in the sense that it is the sale proceeds of goods that serve as the working capital of a concern.</a:t>
            </a: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K\Desktop\Marketing pics\20200805_234009.jpg"/>
          <p:cNvPicPr>
            <a:picLocks noGrp="1" noChangeAspect="1" noChangeArrowheads="1"/>
          </p:cNvPicPr>
          <p:nvPr>
            <p:ph idx="1"/>
          </p:nvPr>
        </p:nvPicPr>
        <p:blipFill>
          <a:blip r:embed="rId2"/>
          <a:srcRect/>
          <a:stretch>
            <a:fillRect/>
          </a:stretch>
        </p:blipFill>
        <p:spPr bwMode="auto">
          <a:xfrm>
            <a:off x="3200400" y="1905000"/>
            <a:ext cx="6019800" cy="4114800"/>
          </a:xfrm>
          <a:prstGeom prst="rect">
            <a:avLst/>
          </a:prstGeom>
          <a:noFill/>
        </p:spPr>
      </p:pic>
      <p:sp>
        <p:nvSpPr>
          <p:cNvPr id="4" name="TextBox 3"/>
          <p:cNvSpPr txBox="1"/>
          <p:nvPr/>
        </p:nvSpPr>
        <p:spPr>
          <a:xfrm>
            <a:off x="990600" y="609600"/>
            <a:ext cx="9829800" cy="707886"/>
          </a:xfrm>
          <a:prstGeom prst="rect">
            <a:avLst/>
          </a:prstGeom>
          <a:noFill/>
        </p:spPr>
        <p:txBody>
          <a:bodyPr wrap="square" rtlCol="0">
            <a:spAutoFit/>
          </a:bodyPr>
          <a:lstStyle/>
          <a:p>
            <a:pPr algn="ctr"/>
            <a:r>
              <a:rPr lang="en-US" sz="4000" dirty="0" smtClean="0"/>
              <a:t>Limitations of Marketing</a:t>
            </a:r>
            <a:endParaRPr lang="en-US" sz="4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0210EB5-1CA9-064E-9FF4-D543FA0C3F34}"/>
              </a:ext>
            </a:extLst>
          </p:cNvPr>
          <p:cNvSpPr>
            <a:spLocks noGrp="1"/>
          </p:cNvSpPr>
          <p:nvPr>
            <p:ph idx="1"/>
          </p:nvPr>
        </p:nvSpPr>
        <p:spPr>
          <a:xfrm>
            <a:off x="457200" y="381000"/>
            <a:ext cx="11353800" cy="5410200"/>
          </a:xfrm>
        </p:spPr>
        <p:txBody>
          <a:bodyPr>
            <a:noAutofit/>
          </a:bodyPr>
          <a:lstStyle/>
          <a:p>
            <a:pPr marL="0" indent="0">
              <a:buNone/>
            </a:pPr>
            <a:r>
              <a:rPr lang="en-GB" sz="3200" dirty="0"/>
              <a:t>Marketing is a dominant branch of business management,  it contributes to excel in business operations. </a:t>
            </a:r>
            <a:endParaRPr lang="en-GB" sz="3200" dirty="0" smtClean="0"/>
          </a:p>
          <a:p>
            <a:pPr marL="0" indent="0">
              <a:buNone/>
            </a:pPr>
            <a:endParaRPr lang="en-GB" sz="2800" dirty="0"/>
          </a:p>
          <a:p>
            <a:r>
              <a:rPr lang="en-GB" sz="3200" dirty="0"/>
              <a:t>Marketing has been placed at the centre of business operations </a:t>
            </a:r>
          </a:p>
          <a:p>
            <a:r>
              <a:rPr lang="en-GB" sz="3200" dirty="0"/>
              <a:t>Consumer satisfaction is accepted as business philosophy </a:t>
            </a:r>
          </a:p>
          <a:p>
            <a:r>
              <a:rPr lang="en-GB" sz="3200" dirty="0"/>
              <a:t>Marketing can translate business philosophy into reality </a:t>
            </a:r>
          </a:p>
          <a:p>
            <a:r>
              <a:rPr lang="en-GB" sz="3200" dirty="0"/>
              <a:t>Marketing plays critical role in deciding the success of business </a:t>
            </a:r>
          </a:p>
          <a:p>
            <a:pPr marL="457200" lvl="1" indent="0" algn="r" rtl="1">
              <a:buNone/>
            </a:pPr>
            <a:endParaRPr lang="en-US" sz="3200" dirty="0"/>
          </a:p>
        </p:txBody>
      </p:sp>
    </p:spTree>
    <p:extLst>
      <p:ext uri="{BB962C8B-B14F-4D97-AF65-F5344CB8AC3E}">
        <p14:creationId xmlns:p14="http://schemas.microsoft.com/office/powerpoint/2010/main" val="36585706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381000"/>
            <a:ext cx="9603275" cy="5085345"/>
          </a:xfrm>
        </p:spPr>
        <p:txBody>
          <a:bodyPr>
            <a:normAutofit/>
          </a:bodyPr>
          <a:lstStyle/>
          <a:p>
            <a:pPr marL="514350" indent="-514350">
              <a:buAutoNum type="arabicPeriod"/>
            </a:pPr>
            <a:r>
              <a:rPr lang="en-US" sz="2800" b="1" u="sng" dirty="0" smtClean="0"/>
              <a:t>High Cost of Marketing: </a:t>
            </a:r>
            <a:r>
              <a:rPr lang="en-US" sz="2800" dirty="0" smtClean="0"/>
              <a:t>The cost of marketing has become high in recent years. The benefits of marketing are available at unduly high cost. The cost of marketing is around 50% of the selling price of the product.</a:t>
            </a:r>
          </a:p>
          <a:p>
            <a:pPr marL="514350" indent="-514350">
              <a:buNone/>
            </a:pPr>
            <a:endParaRPr lang="en-US" sz="2800" dirty="0" smtClean="0"/>
          </a:p>
          <a:p>
            <a:pPr marL="514350" indent="-514350">
              <a:buNone/>
            </a:pPr>
            <a:r>
              <a:rPr lang="en-US" sz="2800" dirty="0" smtClean="0"/>
              <a:t>High costs of marketing are due to these causes:</a:t>
            </a:r>
          </a:p>
          <a:p>
            <a:pPr marL="514350" indent="-514350">
              <a:buFont typeface="Wingdings" pitchFamily="2" charset="2"/>
              <a:buChar char="ü"/>
            </a:pPr>
            <a:r>
              <a:rPr lang="en-US" sz="2800" dirty="0" smtClean="0"/>
              <a:t>High expectations of consumers: consumers want best quality products right at the door step because of modern life style</a:t>
            </a:r>
          </a:p>
          <a:p>
            <a:pPr marL="514350" indent="-514350">
              <a:buNone/>
            </a:pPr>
            <a:endParaRPr lang="en-US" sz="2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228600"/>
            <a:ext cx="9603275" cy="5237745"/>
          </a:xfrm>
        </p:spPr>
        <p:txBody>
          <a:bodyPr>
            <a:normAutofit/>
          </a:bodyPr>
          <a:lstStyle/>
          <a:p>
            <a:pPr>
              <a:buNone/>
            </a:pPr>
            <a:endParaRPr lang="en-US" sz="2800" dirty="0" smtClean="0"/>
          </a:p>
          <a:p>
            <a:pPr>
              <a:buFont typeface="Wingdings" pitchFamily="2" charset="2"/>
              <a:buChar char="ü"/>
            </a:pPr>
            <a:endParaRPr lang="en-US" sz="2800" dirty="0" smtClean="0"/>
          </a:p>
          <a:p>
            <a:pPr>
              <a:buFont typeface="Wingdings" pitchFamily="2" charset="2"/>
              <a:buChar char="ü"/>
            </a:pPr>
            <a:endParaRPr lang="en-US" sz="2800" dirty="0" smtClean="0"/>
          </a:p>
          <a:p>
            <a:pPr>
              <a:buFont typeface="Wingdings" pitchFamily="2" charset="2"/>
              <a:buChar char="ü"/>
            </a:pPr>
            <a:r>
              <a:rPr lang="en-US" sz="2800" dirty="0" smtClean="0"/>
              <a:t>Inefficiency of marketers:  All marketing </a:t>
            </a:r>
            <a:r>
              <a:rPr lang="en-US" sz="2800" dirty="0" err="1" smtClean="0"/>
              <a:t>organisations</a:t>
            </a:r>
            <a:r>
              <a:rPr lang="en-US" sz="2800" dirty="0" smtClean="0"/>
              <a:t> &amp; people are not efficient. This increases the cost of marketing</a:t>
            </a:r>
          </a:p>
          <a:p>
            <a:pPr>
              <a:buNone/>
            </a:pPr>
            <a:endParaRPr lang="en-US" sz="2800" dirty="0" smtClean="0"/>
          </a:p>
          <a:p>
            <a:pPr>
              <a:buFont typeface="Wingdings" pitchFamily="2" charset="2"/>
              <a:buChar char="ü"/>
            </a:pPr>
            <a:r>
              <a:rPr lang="en-US" sz="2800" dirty="0" smtClean="0"/>
              <a:t> Spread of consumers over a wide area: Consumers are spread over the nation. Cost of distribution results cost of marketing</a:t>
            </a:r>
            <a:endParaRPr lang="en-US" sz="2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5_234509.jpg"/>
          <p:cNvPicPr>
            <a:picLocks noGrp="1" noChangeAspect="1" noChangeArrowheads="1"/>
          </p:cNvPicPr>
          <p:nvPr>
            <p:ph idx="1"/>
          </p:nvPr>
        </p:nvPicPr>
        <p:blipFill>
          <a:blip r:embed="rId2"/>
          <a:srcRect/>
          <a:stretch>
            <a:fillRect/>
          </a:stretch>
        </p:blipFill>
        <p:spPr bwMode="auto">
          <a:xfrm>
            <a:off x="1450975" y="533401"/>
            <a:ext cx="9604375" cy="5334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304800"/>
            <a:ext cx="10820400" cy="5161545"/>
          </a:xfrm>
        </p:spPr>
        <p:txBody>
          <a:bodyPr>
            <a:normAutofit lnSpcReduction="10000"/>
          </a:bodyPr>
          <a:lstStyle/>
          <a:p>
            <a:r>
              <a:rPr lang="en-US" sz="2800" dirty="0" smtClean="0"/>
              <a:t>To satisfy the needs and wants of the target market, the marketing manager has to take decisions on various marketing areas. The combination of such marketing areas is known as Marketing Mix</a:t>
            </a:r>
          </a:p>
          <a:p>
            <a:pPr>
              <a:buNone/>
            </a:pPr>
            <a:endParaRPr lang="en-US" sz="2800" dirty="0" smtClean="0"/>
          </a:p>
          <a:p>
            <a:r>
              <a:rPr lang="en-US" sz="2800" dirty="0" smtClean="0"/>
              <a:t>It is also called as Marketing </a:t>
            </a:r>
            <a:r>
              <a:rPr lang="en-US" sz="2800" dirty="0" err="1" smtClean="0"/>
              <a:t>Programme</a:t>
            </a:r>
            <a:endParaRPr lang="en-US" sz="2800" dirty="0" smtClean="0"/>
          </a:p>
          <a:p>
            <a:pPr>
              <a:buNone/>
            </a:pPr>
            <a:endParaRPr lang="en-US" sz="2800" dirty="0" smtClean="0"/>
          </a:p>
          <a:p>
            <a:r>
              <a:rPr lang="en-US" sz="2800" dirty="0" smtClean="0"/>
              <a:t>Marketing mix is conditioned with two sets of variables:</a:t>
            </a:r>
          </a:p>
          <a:p>
            <a:pPr>
              <a:buNone/>
            </a:pPr>
            <a:r>
              <a:rPr lang="en-US" sz="2800" dirty="0" smtClean="0"/>
              <a:t>		</a:t>
            </a:r>
            <a:r>
              <a:rPr lang="en-US" sz="2800" dirty="0" err="1" smtClean="0"/>
              <a:t>i</a:t>
            </a:r>
            <a:r>
              <a:rPr lang="en-US" sz="2800" dirty="0" smtClean="0"/>
              <a:t>) the controllable factors / internal factors</a:t>
            </a:r>
          </a:p>
          <a:p>
            <a:pPr>
              <a:buNone/>
            </a:pPr>
            <a:r>
              <a:rPr lang="en-US" sz="2800" dirty="0" smtClean="0"/>
              <a:t>		ii) the uncontrollable factors / external forces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609600"/>
            <a:ext cx="9603275" cy="4856745"/>
          </a:xfrm>
        </p:spPr>
        <p:txBody>
          <a:bodyPr>
            <a:normAutofit lnSpcReduction="10000"/>
          </a:bodyPr>
          <a:lstStyle/>
          <a:p>
            <a:pPr>
              <a:buNone/>
            </a:pPr>
            <a:endParaRPr lang="en-US" sz="2800" dirty="0" smtClean="0"/>
          </a:p>
          <a:p>
            <a:pPr>
              <a:buNone/>
            </a:pPr>
            <a:r>
              <a:rPr lang="en-US" sz="2800" dirty="0" smtClean="0"/>
              <a:t>Controllable factors are those forces which are within the hold of the business firm. They include: Product, Price, Promotion, Place.</a:t>
            </a:r>
          </a:p>
          <a:p>
            <a:pPr>
              <a:buNone/>
            </a:pPr>
            <a:endParaRPr lang="en-US" sz="2800" dirty="0" smtClean="0"/>
          </a:p>
          <a:p>
            <a:pPr>
              <a:buNone/>
            </a:pPr>
            <a:r>
              <a:rPr lang="en-US" sz="2800" dirty="0" smtClean="0"/>
              <a:t>Uncontrollable forces refer to those forces which are not within the hold of the business firm. They include: Consumers’ </a:t>
            </a:r>
            <a:r>
              <a:rPr lang="en-US" sz="2800" dirty="0" err="1" smtClean="0"/>
              <a:t>behavioural</a:t>
            </a:r>
            <a:r>
              <a:rPr lang="en-US" sz="2800" dirty="0" smtClean="0"/>
              <a:t> forces, Traders </a:t>
            </a:r>
            <a:r>
              <a:rPr lang="en-US" sz="2800" dirty="0" err="1" smtClean="0"/>
              <a:t>behavioural</a:t>
            </a:r>
            <a:r>
              <a:rPr lang="en-US" sz="2800" dirty="0" smtClean="0"/>
              <a:t> forces, Competitors </a:t>
            </a:r>
            <a:r>
              <a:rPr lang="en-US" sz="2800" dirty="0" err="1" smtClean="0"/>
              <a:t>behavioural</a:t>
            </a:r>
            <a:r>
              <a:rPr lang="en-US" sz="2800" dirty="0" smtClean="0"/>
              <a:t> forces, Government </a:t>
            </a:r>
            <a:r>
              <a:rPr lang="en-US" sz="2800" dirty="0" err="1" smtClean="0"/>
              <a:t>behaviour</a:t>
            </a:r>
            <a:r>
              <a:rPr lang="en-US" sz="2800" dirty="0" smtClean="0"/>
              <a:t> / regulations.</a:t>
            </a:r>
            <a:endParaRPr 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10667999" cy="4932945"/>
          </a:xfrm>
        </p:spPr>
        <p:txBody>
          <a:bodyPr>
            <a:normAutofit/>
          </a:bodyPr>
          <a:lstStyle/>
          <a:p>
            <a:pPr>
              <a:buNone/>
            </a:pPr>
            <a:endParaRPr lang="en-US" sz="2800" dirty="0" smtClean="0"/>
          </a:p>
          <a:p>
            <a:pPr>
              <a:buNone/>
            </a:pPr>
            <a:r>
              <a:rPr lang="en-US" sz="2800" dirty="0" smtClean="0"/>
              <a:t>The uncontrollable forces are not within the hold of the business firms, therefore the four controllable forces are mixed / blended / combined into a marketing plan or </a:t>
            </a:r>
            <a:r>
              <a:rPr lang="en-US" sz="2800" dirty="0" err="1" smtClean="0"/>
              <a:t>programme</a:t>
            </a:r>
            <a:r>
              <a:rPr lang="en-US" sz="2800" dirty="0" smtClean="0"/>
              <a:t>.</a:t>
            </a:r>
          </a:p>
          <a:p>
            <a:pPr>
              <a:buNone/>
            </a:pPr>
            <a:endParaRPr lang="en-US" sz="2800" dirty="0" smtClean="0"/>
          </a:p>
          <a:p>
            <a:pPr>
              <a:buNone/>
            </a:pPr>
            <a:r>
              <a:rPr lang="en-US" sz="2800" dirty="0" smtClean="0"/>
              <a:t>The mixing, blending or combining of the four controllable forces, the product, price, promotion &amp; place is called marketing mix of the firm.</a:t>
            </a:r>
            <a:endParaRPr lang="en-US" sz="2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533400"/>
            <a:ext cx="9603275" cy="4932945"/>
          </a:xfrm>
        </p:spPr>
        <p:txBody>
          <a:bodyPr>
            <a:normAutofit/>
          </a:bodyPr>
          <a:lstStyle/>
          <a:p>
            <a:pPr>
              <a:buBlip>
                <a:blip r:embed="rId2"/>
              </a:buBlip>
            </a:pPr>
            <a:r>
              <a:rPr lang="en-US" sz="2800" dirty="0" smtClean="0"/>
              <a:t> </a:t>
            </a:r>
            <a:r>
              <a:rPr lang="en-US" sz="2800" b="1" dirty="0" smtClean="0"/>
              <a:t>Definitions: </a:t>
            </a:r>
          </a:p>
          <a:p>
            <a:pPr>
              <a:buNone/>
            </a:pPr>
            <a:r>
              <a:rPr lang="en-US" sz="2800" b="1" dirty="0" smtClean="0"/>
              <a:t>	</a:t>
            </a:r>
          </a:p>
          <a:p>
            <a:pPr>
              <a:buNone/>
            </a:pPr>
            <a:r>
              <a:rPr lang="en-US" sz="2800" dirty="0" smtClean="0"/>
              <a:t>The word marketing mix was coined by Prof. Neil H Borden of Harvard Business School.</a:t>
            </a:r>
          </a:p>
          <a:p>
            <a:pPr>
              <a:buNone/>
            </a:pPr>
            <a:r>
              <a:rPr lang="en-US" sz="2800" b="1" dirty="0" smtClean="0"/>
              <a:t>	</a:t>
            </a:r>
            <a:r>
              <a:rPr lang="en-US" sz="2800" dirty="0" smtClean="0"/>
              <a:t>According to Prof. Neil H. Borden “Marketing mix consists of a list of the important elements or ingredients that make up marketing </a:t>
            </a:r>
            <a:r>
              <a:rPr lang="en-US" sz="2800" dirty="0" err="1" smtClean="0"/>
              <a:t>programme</a:t>
            </a:r>
            <a:r>
              <a:rPr lang="en-US" sz="2800" dirty="0" smtClean="0"/>
              <a:t> &amp; a list of forces to which manager must adjust.”</a:t>
            </a:r>
          </a:p>
          <a:p>
            <a:pPr>
              <a:buNone/>
            </a:pPr>
            <a:endParaRPr lang="en-US" sz="28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4800"/>
            <a:ext cx="10591799" cy="5161545"/>
          </a:xfrm>
        </p:spPr>
        <p:txBody>
          <a:bodyPr>
            <a:normAutofit/>
          </a:bodyPr>
          <a:lstStyle/>
          <a:p>
            <a:pPr>
              <a:buNone/>
            </a:pPr>
            <a:endParaRPr lang="en-US" sz="2800" dirty="0" smtClean="0"/>
          </a:p>
          <a:p>
            <a:pPr>
              <a:buNone/>
            </a:pPr>
            <a:endParaRPr lang="en-US" sz="2800" dirty="0" smtClean="0"/>
          </a:p>
          <a:p>
            <a:pPr>
              <a:buNone/>
            </a:pPr>
            <a:endParaRPr lang="en-US" sz="2800" dirty="0" smtClean="0"/>
          </a:p>
          <a:p>
            <a:pPr>
              <a:buNone/>
            </a:pPr>
            <a:r>
              <a:rPr lang="en-US" sz="2800" dirty="0" smtClean="0"/>
              <a:t>R. S. </a:t>
            </a:r>
            <a:r>
              <a:rPr lang="en-US" sz="2800" dirty="0" err="1" smtClean="0"/>
              <a:t>Dawer</a:t>
            </a:r>
            <a:r>
              <a:rPr lang="en-US" sz="2800" dirty="0" smtClean="0"/>
              <a:t>: “Group of various policies used by producer to succeed in market can be said as marketing mix.”</a:t>
            </a:r>
          </a:p>
          <a:p>
            <a:pPr>
              <a:buNone/>
            </a:pPr>
            <a:endParaRPr lang="en-US" sz="2800" dirty="0" smtClean="0"/>
          </a:p>
          <a:p>
            <a:pPr>
              <a:buNone/>
            </a:pPr>
            <a:r>
              <a:rPr lang="en-US" sz="2800" dirty="0" smtClean="0"/>
              <a:t>Philip </a:t>
            </a:r>
            <a:r>
              <a:rPr lang="en-US" sz="2800" dirty="0" err="1" smtClean="0"/>
              <a:t>Kotler</a:t>
            </a:r>
            <a:r>
              <a:rPr lang="en-US" sz="2800" dirty="0" smtClean="0"/>
              <a:t>: “the set of controllable marketing variables that the firm blends to produce the response it wants in the target market.”</a:t>
            </a:r>
            <a:endParaRPr lang="en-US" sz="28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HK\Desktop\Marketing pics\20200805_234528.jpg"/>
          <p:cNvPicPr>
            <a:picLocks noGrp="1" noChangeAspect="1" noChangeArrowheads="1"/>
          </p:cNvPicPr>
          <p:nvPr>
            <p:ph idx="1"/>
          </p:nvPr>
        </p:nvPicPr>
        <p:blipFill>
          <a:blip r:embed="rId2"/>
          <a:srcRect/>
          <a:stretch>
            <a:fillRect/>
          </a:stretch>
        </p:blipFill>
        <p:spPr bwMode="auto">
          <a:xfrm>
            <a:off x="2667000" y="2016124"/>
            <a:ext cx="6934200" cy="3775075"/>
          </a:xfrm>
          <a:prstGeom prst="rect">
            <a:avLst/>
          </a:prstGeom>
          <a:noFill/>
        </p:spPr>
      </p:pic>
      <p:sp>
        <p:nvSpPr>
          <p:cNvPr id="7" name="TextBox 6"/>
          <p:cNvSpPr txBox="1"/>
          <p:nvPr/>
        </p:nvSpPr>
        <p:spPr>
          <a:xfrm>
            <a:off x="1066800" y="609600"/>
            <a:ext cx="10363200" cy="523220"/>
          </a:xfrm>
          <a:prstGeom prst="rect">
            <a:avLst/>
          </a:prstGeom>
          <a:noFill/>
        </p:spPr>
        <p:txBody>
          <a:bodyPr wrap="square" rtlCol="0">
            <a:spAutoFit/>
          </a:bodyPr>
          <a:lstStyle/>
          <a:p>
            <a:pPr algn="ctr"/>
            <a:r>
              <a:rPr lang="en-US" sz="2800" b="1" u="sng" dirty="0" smtClean="0"/>
              <a:t>Four Components / Elements / Ingredients of Marketing Mix </a:t>
            </a:r>
            <a:endParaRPr lang="en-US" sz="2800" b="1" u="sng"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5_234634.jpg"/>
          <p:cNvPicPr>
            <a:picLocks noGrp="1" noChangeAspect="1" noChangeArrowheads="1"/>
          </p:cNvPicPr>
          <p:nvPr>
            <p:ph idx="1"/>
          </p:nvPr>
        </p:nvPicPr>
        <p:blipFill>
          <a:blip r:embed="rId2"/>
          <a:srcRect/>
          <a:stretch>
            <a:fillRect/>
          </a:stretch>
        </p:blipFill>
        <p:spPr bwMode="auto">
          <a:xfrm>
            <a:off x="7086600" y="1981200"/>
            <a:ext cx="4343400" cy="4038600"/>
          </a:xfrm>
          <a:prstGeom prst="rect">
            <a:avLst/>
          </a:prstGeom>
          <a:noFill/>
        </p:spPr>
      </p:pic>
      <p:sp>
        <p:nvSpPr>
          <p:cNvPr id="5" name="TextBox 4"/>
          <p:cNvSpPr txBox="1"/>
          <p:nvPr/>
        </p:nvSpPr>
        <p:spPr>
          <a:xfrm>
            <a:off x="533400" y="2286000"/>
            <a:ext cx="5943600" cy="2677656"/>
          </a:xfrm>
          <a:prstGeom prst="rect">
            <a:avLst/>
          </a:prstGeom>
          <a:noFill/>
        </p:spPr>
        <p:txBody>
          <a:bodyPr wrap="square" rtlCol="0">
            <a:spAutoFit/>
          </a:bodyPr>
          <a:lstStyle/>
          <a:p>
            <a:r>
              <a:rPr lang="en-US" sz="2800" dirty="0" smtClean="0"/>
              <a:t>Marketing Mix comprises of 4 elements.</a:t>
            </a:r>
          </a:p>
          <a:p>
            <a:endParaRPr lang="en-US" sz="2800" dirty="0" smtClean="0"/>
          </a:p>
          <a:p>
            <a:r>
              <a:rPr lang="en-US" sz="2800" dirty="0" smtClean="0"/>
              <a:t>They are:</a:t>
            </a:r>
          </a:p>
          <a:p>
            <a:endParaRPr lang="en-US" sz="2800" dirty="0" smtClean="0"/>
          </a:p>
          <a:p>
            <a:r>
              <a:rPr lang="en-US" sz="2800" dirty="0" smtClean="0"/>
              <a:t>These are popularly known as four P’s  of Marketing Mix</a:t>
            </a:r>
          </a:p>
        </p:txBody>
      </p:sp>
      <p:cxnSp>
        <p:nvCxnSpPr>
          <p:cNvPr id="7" name="Straight Arrow Connector 6"/>
          <p:cNvCxnSpPr/>
          <p:nvPr/>
        </p:nvCxnSpPr>
        <p:spPr>
          <a:xfrm>
            <a:off x="1981200" y="3429000"/>
            <a:ext cx="487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A2BF1B71-64E4-AA40-B6E9-84BB77684B33}"/>
              </a:ext>
            </a:extLst>
          </p:cNvPr>
          <p:cNvPicPr>
            <a:picLocks noGrp="1" noChangeAspect="1"/>
          </p:cNvPicPr>
          <p:nvPr>
            <p:ph idx="1"/>
          </p:nvPr>
        </p:nvPicPr>
        <p:blipFill>
          <a:blip r:embed="rId2"/>
          <a:stretch>
            <a:fillRect/>
          </a:stretch>
        </p:blipFill>
        <p:spPr>
          <a:xfrm>
            <a:off x="1447800" y="228600"/>
            <a:ext cx="9448800" cy="3733800"/>
          </a:xfrm>
        </p:spPr>
      </p:pic>
      <p:sp>
        <p:nvSpPr>
          <p:cNvPr id="3" name="TextBox 2"/>
          <p:cNvSpPr txBox="1"/>
          <p:nvPr/>
        </p:nvSpPr>
        <p:spPr>
          <a:xfrm>
            <a:off x="533400" y="4572000"/>
            <a:ext cx="108966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rgbClr val="FF0000"/>
                </a:solidFill>
              </a:rPr>
              <a:t>Because of Marketing &amp; Powerful Marketers, a nation develops socially &amp; economically, Poor Marketing hinders economic development.</a:t>
            </a:r>
            <a:endParaRPr lang="en-US" sz="2800" dirty="0">
              <a:solidFill>
                <a:srgbClr val="FF0000"/>
              </a:solidFill>
            </a:endParaRPr>
          </a:p>
        </p:txBody>
      </p:sp>
    </p:spTree>
    <p:extLst>
      <p:ext uri="{BB962C8B-B14F-4D97-AF65-F5344CB8AC3E}">
        <p14:creationId xmlns:p14="http://schemas.microsoft.com/office/powerpoint/2010/main" val="21469520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K\Desktop\Marketing pics\20200805_234600.jpg"/>
          <p:cNvPicPr>
            <a:picLocks noGrp="1" noChangeAspect="1" noChangeArrowheads="1"/>
          </p:cNvPicPr>
          <p:nvPr>
            <p:ph idx="1"/>
          </p:nvPr>
        </p:nvPicPr>
        <p:blipFill>
          <a:blip r:embed="rId2"/>
          <a:srcRect/>
          <a:stretch>
            <a:fillRect/>
          </a:stretch>
        </p:blipFill>
        <p:spPr bwMode="auto">
          <a:xfrm>
            <a:off x="1371600" y="609600"/>
            <a:ext cx="9753600" cy="51054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11125199" cy="5085345"/>
          </a:xfrm>
        </p:spPr>
        <p:txBody>
          <a:bodyPr>
            <a:normAutofit/>
          </a:bodyPr>
          <a:lstStyle/>
          <a:p>
            <a:pPr>
              <a:buNone/>
            </a:pPr>
            <a:r>
              <a:rPr lang="en-US" sz="2800" b="1" u="sng" dirty="0" smtClean="0"/>
              <a:t>Four Elements of Marketing Mix:</a:t>
            </a:r>
          </a:p>
        </p:txBody>
      </p:sp>
      <p:pic>
        <p:nvPicPr>
          <p:cNvPr id="1026" name="Picture 2" descr="C:\Users\SHK\Desktop\Marketing pics\20200808_135708.jpg"/>
          <p:cNvPicPr>
            <a:picLocks noChangeAspect="1" noChangeArrowheads="1"/>
          </p:cNvPicPr>
          <p:nvPr/>
        </p:nvPicPr>
        <p:blipFill>
          <a:blip r:embed="rId2"/>
          <a:srcRect/>
          <a:stretch>
            <a:fillRect/>
          </a:stretch>
        </p:blipFill>
        <p:spPr bwMode="auto">
          <a:xfrm>
            <a:off x="5562600" y="1981200"/>
            <a:ext cx="6286500" cy="4114801"/>
          </a:xfrm>
          <a:prstGeom prst="rect">
            <a:avLst/>
          </a:prstGeom>
          <a:noFill/>
        </p:spPr>
      </p:pic>
      <p:sp>
        <p:nvSpPr>
          <p:cNvPr id="4" name="TextBox 3"/>
          <p:cNvSpPr txBox="1"/>
          <p:nvPr/>
        </p:nvSpPr>
        <p:spPr>
          <a:xfrm>
            <a:off x="304800" y="2286000"/>
            <a:ext cx="5181600" cy="3539430"/>
          </a:xfrm>
          <a:prstGeom prst="rect">
            <a:avLst/>
          </a:prstGeom>
          <a:noFill/>
        </p:spPr>
        <p:txBody>
          <a:bodyPr wrap="square" rtlCol="0">
            <a:spAutoFit/>
          </a:bodyPr>
          <a:lstStyle/>
          <a:p>
            <a:r>
              <a:rPr lang="en-US" sz="2800" b="1" dirty="0" smtClean="0"/>
              <a:t>Product: </a:t>
            </a:r>
            <a:r>
              <a:rPr lang="en-US" sz="2800" dirty="0" smtClean="0"/>
              <a:t>It covers the characteristics of the product, such as quality, durability, shape, design, utility etc., the product range, the package, branding &amp; labeling and the warranty &amp; service accompanying the product.</a:t>
            </a:r>
          </a:p>
          <a:p>
            <a:endParaRPr lang="en-US" sz="28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8_135651.jpg"/>
          <p:cNvPicPr>
            <a:picLocks noGrp="1" noChangeAspect="1" noChangeArrowheads="1"/>
          </p:cNvPicPr>
          <p:nvPr>
            <p:ph idx="1"/>
          </p:nvPr>
        </p:nvPicPr>
        <p:blipFill>
          <a:blip r:embed="rId2"/>
          <a:srcRect/>
          <a:stretch>
            <a:fillRect/>
          </a:stretch>
        </p:blipFill>
        <p:spPr bwMode="auto">
          <a:xfrm>
            <a:off x="6172200" y="1981200"/>
            <a:ext cx="5867400" cy="4114800"/>
          </a:xfrm>
          <a:prstGeom prst="rect">
            <a:avLst/>
          </a:prstGeom>
          <a:noFill/>
        </p:spPr>
      </p:pic>
      <p:sp>
        <p:nvSpPr>
          <p:cNvPr id="5" name="TextBox 4"/>
          <p:cNvSpPr txBox="1"/>
          <p:nvPr/>
        </p:nvSpPr>
        <p:spPr>
          <a:xfrm>
            <a:off x="457200" y="3124200"/>
            <a:ext cx="5486400" cy="1384995"/>
          </a:xfrm>
          <a:prstGeom prst="rect">
            <a:avLst/>
          </a:prstGeom>
          <a:noFill/>
        </p:spPr>
        <p:txBody>
          <a:bodyPr wrap="square" rtlCol="0">
            <a:spAutoFit/>
          </a:bodyPr>
          <a:lstStyle/>
          <a:p>
            <a:r>
              <a:rPr lang="en-US" sz="2800" b="1" dirty="0" smtClean="0"/>
              <a:t>Price: </a:t>
            </a:r>
            <a:r>
              <a:rPr lang="en-US" sz="2800" dirty="0" smtClean="0"/>
              <a:t>It covers the pricing policy, basic prices, discounts and allowances, terms of credit allowed.</a:t>
            </a:r>
            <a:endParaRPr lang="en-US" sz="28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K\Desktop\Marketing pics\20200808_135637.jpg"/>
          <p:cNvPicPr>
            <a:picLocks noGrp="1" noChangeAspect="1" noChangeArrowheads="1"/>
          </p:cNvPicPr>
          <p:nvPr>
            <p:ph idx="1"/>
          </p:nvPr>
        </p:nvPicPr>
        <p:blipFill>
          <a:blip r:embed="rId2"/>
          <a:srcRect/>
          <a:stretch>
            <a:fillRect/>
          </a:stretch>
        </p:blipFill>
        <p:spPr bwMode="auto">
          <a:xfrm>
            <a:off x="6705600" y="2057400"/>
            <a:ext cx="5334000" cy="4038600"/>
          </a:xfrm>
          <a:prstGeom prst="rect">
            <a:avLst/>
          </a:prstGeom>
          <a:noFill/>
        </p:spPr>
      </p:pic>
      <p:sp>
        <p:nvSpPr>
          <p:cNvPr id="4" name="TextBox 3"/>
          <p:cNvSpPr txBox="1"/>
          <p:nvPr/>
        </p:nvSpPr>
        <p:spPr>
          <a:xfrm>
            <a:off x="533400" y="2438400"/>
            <a:ext cx="5715000" cy="3108543"/>
          </a:xfrm>
          <a:prstGeom prst="rect">
            <a:avLst/>
          </a:prstGeom>
          <a:noFill/>
        </p:spPr>
        <p:txBody>
          <a:bodyPr wrap="square" rtlCol="0">
            <a:spAutoFit/>
          </a:bodyPr>
          <a:lstStyle/>
          <a:p>
            <a:r>
              <a:rPr lang="en-US" sz="2800" b="1" dirty="0" smtClean="0"/>
              <a:t>Promotion: </a:t>
            </a:r>
            <a:r>
              <a:rPr lang="en-US" sz="2800" dirty="0" smtClean="0"/>
              <a:t>It covers the various means of marketing communication such as advertising, personal selling or salesmanship, sales promotion, publicity &amp; public relations designed to persuade the buyers to buy the product. </a:t>
            </a:r>
            <a:endParaRPr lang="en-US" sz="28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K\Desktop\Marketing pics\20200808_135607.jpg"/>
          <p:cNvPicPr>
            <a:picLocks noGrp="1" noChangeAspect="1" noChangeArrowheads="1"/>
          </p:cNvPicPr>
          <p:nvPr>
            <p:ph idx="1"/>
          </p:nvPr>
        </p:nvPicPr>
        <p:blipFill>
          <a:blip r:embed="rId2"/>
          <a:srcRect/>
          <a:stretch>
            <a:fillRect/>
          </a:stretch>
        </p:blipFill>
        <p:spPr bwMode="auto">
          <a:xfrm>
            <a:off x="6553200" y="2057400"/>
            <a:ext cx="5433848" cy="3810000"/>
          </a:xfrm>
          <a:prstGeom prst="rect">
            <a:avLst/>
          </a:prstGeom>
          <a:noFill/>
        </p:spPr>
      </p:pic>
      <p:sp>
        <p:nvSpPr>
          <p:cNvPr id="5" name="TextBox 4"/>
          <p:cNvSpPr txBox="1"/>
          <p:nvPr/>
        </p:nvSpPr>
        <p:spPr>
          <a:xfrm>
            <a:off x="457200" y="2514600"/>
            <a:ext cx="5867400" cy="2677656"/>
          </a:xfrm>
          <a:prstGeom prst="rect">
            <a:avLst/>
          </a:prstGeom>
          <a:noFill/>
        </p:spPr>
        <p:txBody>
          <a:bodyPr wrap="square" rtlCol="0">
            <a:spAutoFit/>
          </a:bodyPr>
          <a:lstStyle/>
          <a:p>
            <a:r>
              <a:rPr lang="en-US" sz="2800" b="1" dirty="0" smtClean="0"/>
              <a:t>Place/Distribution: </a:t>
            </a:r>
            <a:r>
              <a:rPr lang="en-US" sz="2800" dirty="0" smtClean="0"/>
              <a:t>It covers the channels of distribution and the physical distribution including transportation, warehousing and storage, financing &amp; handling the product.</a:t>
            </a:r>
            <a:endParaRPr lang="en-US" sz="28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0896599" cy="5410200"/>
          </a:xfrm>
        </p:spPr>
        <p:txBody>
          <a:bodyPr>
            <a:normAutofit/>
          </a:bodyPr>
          <a:lstStyle/>
          <a:p>
            <a:pPr>
              <a:buNone/>
            </a:pPr>
            <a:r>
              <a:rPr lang="en-US" sz="2800" b="1" dirty="0" smtClean="0"/>
              <a:t>Factors Affecting Marketing Mix: </a:t>
            </a:r>
          </a:p>
          <a:p>
            <a:pPr>
              <a:buNone/>
            </a:pPr>
            <a:r>
              <a:rPr lang="en-US" sz="2800" b="1" dirty="0" smtClean="0"/>
              <a:t>	</a:t>
            </a:r>
            <a:r>
              <a:rPr lang="en-US" sz="2800" dirty="0" smtClean="0"/>
              <a:t>There are certain uncontrollable forces which affect the marketing mix:</a:t>
            </a:r>
          </a:p>
          <a:p>
            <a:pPr marL="514350" indent="-514350">
              <a:buAutoNum type="alphaLcParenR"/>
            </a:pPr>
            <a:r>
              <a:rPr lang="en-US" sz="2800" b="1" dirty="0" smtClean="0"/>
              <a:t>Consumers’ </a:t>
            </a:r>
            <a:r>
              <a:rPr lang="en-US" sz="2800" b="1" dirty="0" err="1" smtClean="0"/>
              <a:t>Behavioural</a:t>
            </a:r>
            <a:r>
              <a:rPr lang="en-US" sz="2800" b="1" dirty="0" smtClean="0"/>
              <a:t> Forces: </a:t>
            </a:r>
            <a:r>
              <a:rPr lang="en-US" sz="2800" dirty="0" smtClean="0"/>
              <a:t>Comprise the number of buyers, their motivation in buying, buying habits, living habits, buying power, the attitude towards the product, technological &amp; socio-economic developments in the society.</a:t>
            </a:r>
          </a:p>
          <a:p>
            <a:pPr marL="514350" indent="-514350">
              <a:buFont typeface="Arial" panose="020B0604020202020204" pitchFamily="34" charset="0"/>
              <a:buAutoNum type="alphaLcParenR"/>
            </a:pPr>
            <a:r>
              <a:rPr lang="en-US" sz="2800" b="1" dirty="0" smtClean="0"/>
              <a:t>Traders’ </a:t>
            </a:r>
            <a:r>
              <a:rPr lang="en-US" sz="2800" b="1" dirty="0" err="1" smtClean="0"/>
              <a:t>Behavioural</a:t>
            </a:r>
            <a:r>
              <a:rPr lang="en-US" sz="2800" b="1" dirty="0" smtClean="0"/>
              <a:t> Forces: </a:t>
            </a:r>
            <a:r>
              <a:rPr lang="en-US" sz="2800" dirty="0" smtClean="0"/>
              <a:t>Comprise the structure, motivation, attitudes &amp; the practices of the traders.</a:t>
            </a:r>
          </a:p>
          <a:p>
            <a:pPr marL="514350" indent="-514350">
              <a:buAutoNum type="alphaLcParenR"/>
            </a:pPr>
            <a:endParaRPr lang="en-US" sz="2800" dirty="0" smtClean="0"/>
          </a:p>
          <a:p>
            <a:pPr marL="514350" indent="-514350">
              <a:buNone/>
            </a:pPr>
            <a:endParaRPr lang="en-US" sz="28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10667999" cy="5486400"/>
          </a:xfrm>
        </p:spPr>
        <p:txBody>
          <a:bodyPr>
            <a:normAutofit/>
          </a:bodyPr>
          <a:lstStyle/>
          <a:p>
            <a:pPr>
              <a:buNone/>
            </a:pPr>
            <a:r>
              <a:rPr lang="en-US" sz="2800" b="1" dirty="0" smtClean="0"/>
              <a:t>c) Competitors’ </a:t>
            </a:r>
            <a:r>
              <a:rPr lang="en-US" sz="2800" b="1" dirty="0" err="1" smtClean="0"/>
              <a:t>Behavioural</a:t>
            </a:r>
            <a:r>
              <a:rPr lang="en-US" sz="2800" b="1" dirty="0" smtClean="0"/>
              <a:t> Forces: </a:t>
            </a:r>
            <a:r>
              <a:rPr lang="en-US" sz="2800" dirty="0" smtClean="0"/>
              <a:t>include the number of competitors, the size and strength of the competitive practices adopted by the competitors and their reactions to the actions of other firms.</a:t>
            </a:r>
          </a:p>
          <a:p>
            <a:pPr>
              <a:buNone/>
            </a:pPr>
            <a:endParaRPr lang="en-US" sz="2800" dirty="0" smtClean="0"/>
          </a:p>
          <a:p>
            <a:pPr>
              <a:buNone/>
            </a:pPr>
            <a:r>
              <a:rPr lang="en-US" sz="2800" b="1" dirty="0" smtClean="0"/>
              <a:t>d) Government </a:t>
            </a:r>
            <a:r>
              <a:rPr lang="en-US" sz="2800" b="1" dirty="0" err="1" smtClean="0"/>
              <a:t>Behaviour</a:t>
            </a:r>
            <a:r>
              <a:rPr lang="en-US" sz="2800" b="1" dirty="0" smtClean="0"/>
              <a:t>: </a:t>
            </a:r>
            <a:r>
              <a:rPr lang="en-US" sz="2800" dirty="0" smtClean="0"/>
              <a:t>includes Govt. regulations over products, quality control, pricing, restrictive &amp; unfair trade practices, distribution system, advertising &amp; sales promotion, competitive practices etc.</a:t>
            </a:r>
            <a:endParaRPr lang="en-US" sz="280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10972799" cy="5257800"/>
          </a:xfrm>
        </p:spPr>
        <p:txBody>
          <a:bodyPr>
            <a:normAutofit/>
          </a:bodyPr>
          <a:lstStyle/>
          <a:p>
            <a:pPr>
              <a:buNone/>
            </a:pPr>
            <a:r>
              <a:rPr lang="en-US" sz="2800" b="1" dirty="0" smtClean="0"/>
              <a:t>Essentials of an Effective Marketing Mix:</a:t>
            </a:r>
          </a:p>
          <a:p>
            <a:pPr>
              <a:buNone/>
            </a:pPr>
            <a:r>
              <a:rPr lang="en-US" sz="2800" b="1" dirty="0" smtClean="0"/>
              <a:t>	</a:t>
            </a:r>
          </a:p>
          <a:p>
            <a:pPr>
              <a:buNone/>
            </a:pPr>
            <a:r>
              <a:rPr lang="en-US" sz="2800" dirty="0" smtClean="0"/>
              <a:t>Marketing mix or plan is no doubt an effective tool or technique for ensuring effective and successful marketing. But the mere mixing of the four controllable forces into a marketing plan is not enough. The four controllable factors must be mixed in right proportion so as to result in an effective marketing mix. There should be an appropriate marketing mix.</a:t>
            </a:r>
            <a:endParaRPr lang="en-US" sz="2800" b="1" dirty="0" smtClean="0"/>
          </a:p>
          <a:p>
            <a:pPr>
              <a:buNone/>
            </a:pPr>
            <a:endParaRPr lang="en-US" sz="2800"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1125199" cy="5410200"/>
          </a:xfrm>
        </p:spPr>
        <p:txBody>
          <a:bodyPr>
            <a:normAutofit/>
          </a:bodyPr>
          <a:lstStyle/>
          <a:p>
            <a:pPr marL="514350" indent="-514350">
              <a:buAutoNum type="alphaLcParenR"/>
            </a:pPr>
            <a:r>
              <a:rPr lang="en-US" sz="2800" dirty="0" smtClean="0"/>
              <a:t>As the marketing mix is affected by certain uncontrollable market forces, the marketing mix must be in tune with the uncontrollable market forces.</a:t>
            </a:r>
          </a:p>
          <a:p>
            <a:pPr marL="514350" indent="-514350">
              <a:buAutoNum type="alphaLcParenR"/>
            </a:pPr>
            <a:r>
              <a:rPr lang="en-US" sz="2800" dirty="0" smtClean="0"/>
              <a:t>As each marketing mix is developed to satisfy the anticipated &amp; perceived needs of an identified market within a given environment, when there are any variations in the environmental forces or market forces, the marketing mix also should be properly varied or adjusted in accordance with the changes in the environment. Then only a firm can get </a:t>
            </a:r>
            <a:r>
              <a:rPr lang="en-US" sz="2800" dirty="0" err="1" smtClean="0"/>
              <a:t>favourable</a:t>
            </a:r>
            <a:r>
              <a:rPr lang="en-US" sz="2800" dirty="0" smtClean="0"/>
              <a:t> response from the buyers &amp; secure the planned sales volume.</a:t>
            </a:r>
            <a:endParaRPr lang="en-US" sz="28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524000" y="762000"/>
            <a:ext cx="9448800" cy="707886"/>
          </a:xfrm>
          <a:prstGeom prst="rect">
            <a:avLst/>
          </a:prstGeom>
          <a:noFill/>
        </p:spPr>
        <p:txBody>
          <a:bodyPr wrap="square" rtlCol="0">
            <a:spAutoFit/>
          </a:bodyPr>
          <a:lstStyle/>
          <a:p>
            <a:pPr algn="ctr"/>
            <a:r>
              <a:rPr lang="en-US" sz="4000" b="1" dirty="0" smtClean="0"/>
              <a:t>MARKETING MANAGEMENT</a:t>
            </a:r>
            <a:endParaRPr lang="en-US" sz="4000" b="1" dirty="0"/>
          </a:p>
        </p:txBody>
      </p:sp>
      <p:pic>
        <p:nvPicPr>
          <p:cNvPr id="1026" name="Picture 2" descr="C:\Users\SHK\Desktop\Marketing pics\20200808_211914.jpg"/>
          <p:cNvPicPr>
            <a:picLocks noGrp="1" noChangeAspect="1" noChangeArrowheads="1"/>
          </p:cNvPicPr>
          <p:nvPr>
            <p:ph idx="1"/>
          </p:nvPr>
        </p:nvPicPr>
        <p:blipFill>
          <a:blip r:embed="rId3"/>
          <a:srcRect/>
          <a:stretch>
            <a:fillRect/>
          </a:stretch>
        </p:blipFill>
        <p:spPr bwMode="auto">
          <a:xfrm>
            <a:off x="1447800" y="1905000"/>
            <a:ext cx="9601200" cy="38862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11048999" cy="6400800"/>
          </a:xfrm>
        </p:spPr>
        <p:txBody>
          <a:bodyPr>
            <a:noAutofit/>
          </a:bodyPr>
          <a:lstStyle/>
          <a:p>
            <a:r>
              <a:rPr lang="en-US" sz="2800" dirty="0" smtClean="0"/>
              <a:t>3 Basic Terms relating to Marketing:</a:t>
            </a:r>
          </a:p>
          <a:p>
            <a:pPr algn="ctr">
              <a:buNone/>
            </a:pPr>
            <a:r>
              <a:rPr lang="en-US" sz="2800" dirty="0" smtClean="0"/>
              <a:t>MARKET,  MARKETING &amp; MARKETING MANAGEMENT</a:t>
            </a:r>
          </a:p>
          <a:p>
            <a:pPr>
              <a:buNone/>
            </a:pPr>
            <a:r>
              <a:rPr lang="en-US" sz="2800" b="1" dirty="0" smtClean="0"/>
              <a:t>Different Meanings of Market:</a:t>
            </a:r>
          </a:p>
          <a:p>
            <a:pPr>
              <a:buFont typeface="Wingdings" pitchFamily="2" charset="2"/>
              <a:buChar char="v"/>
            </a:pPr>
            <a:r>
              <a:rPr lang="en-US" sz="2800" dirty="0" smtClean="0"/>
              <a:t>Place where buying and selling of goods is held</a:t>
            </a:r>
          </a:p>
          <a:p>
            <a:pPr>
              <a:buFont typeface="Wingdings" pitchFamily="2" charset="2"/>
              <a:buChar char="v"/>
            </a:pPr>
            <a:r>
              <a:rPr lang="en-US" sz="2800" dirty="0" smtClean="0"/>
              <a:t>Assembly of People</a:t>
            </a:r>
          </a:p>
          <a:p>
            <a:pPr>
              <a:buFont typeface="Wingdings" pitchFamily="2" charset="2"/>
              <a:buChar char="v"/>
            </a:pPr>
            <a:r>
              <a:rPr lang="en-US" sz="2800" dirty="0" smtClean="0"/>
              <a:t>Area of Operation</a:t>
            </a:r>
          </a:p>
          <a:p>
            <a:pPr>
              <a:buFont typeface="Wingdings" pitchFamily="2" charset="2"/>
              <a:buChar char="v"/>
            </a:pPr>
            <a:r>
              <a:rPr lang="en-US" sz="2800" dirty="0" smtClean="0"/>
              <a:t>Exchange of Commodities- buying and selling</a:t>
            </a:r>
          </a:p>
          <a:p>
            <a:pPr>
              <a:buFont typeface="Wingdings" pitchFamily="2" charset="2"/>
              <a:buChar char="v"/>
            </a:pPr>
            <a:r>
              <a:rPr lang="en-US" sz="2800" dirty="0" smtClean="0"/>
              <a:t>Act of Buying &amp; Selling</a:t>
            </a:r>
          </a:p>
          <a:p>
            <a:pPr>
              <a:buFont typeface="Wingdings" pitchFamily="2" charset="2"/>
              <a:buChar char="v"/>
            </a:pPr>
            <a:r>
              <a:rPr lang="en-US" sz="2800" dirty="0" smtClean="0"/>
              <a:t>Course of Commercial Activities</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4800"/>
            <a:ext cx="10667999" cy="5410200"/>
          </a:xfrm>
        </p:spPr>
        <p:txBody>
          <a:bodyPr>
            <a:normAutofit/>
          </a:bodyPr>
          <a:lstStyle/>
          <a:p>
            <a:pPr>
              <a:buNone/>
            </a:pPr>
            <a:r>
              <a:rPr lang="en-US" sz="2800" dirty="0" smtClean="0"/>
              <a:t>		Marketing Management signifies an important functional area of business management responsible for the flow of goods from the producers to the consumers. It is accountable for planning, </a:t>
            </a:r>
            <a:r>
              <a:rPr lang="en-US" sz="2800" dirty="0" err="1" smtClean="0"/>
              <a:t>organising</a:t>
            </a:r>
            <a:r>
              <a:rPr lang="en-US" sz="2800" dirty="0" smtClean="0"/>
              <a:t>, directing, coordinating, motivating &amp; controlling the marketing activities.</a:t>
            </a:r>
          </a:p>
          <a:p>
            <a:pPr>
              <a:buNone/>
            </a:pPr>
            <a:r>
              <a:rPr lang="en-US" sz="2800" dirty="0" smtClean="0"/>
              <a:t>		Marketing Management has the responsibility for managing the process that culminates into exchanges. It consists of the making and implementing of the decisions necessary for the making of specific ideas, goods &amp; services.</a:t>
            </a:r>
            <a:endParaRPr lang="en-US" sz="28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Definitions:</a:t>
            </a:r>
            <a:endParaRPr lang="en-US" sz="2800" b="1" dirty="0"/>
          </a:p>
        </p:txBody>
      </p:sp>
      <p:sp>
        <p:nvSpPr>
          <p:cNvPr id="3" name="Content Placeholder 2"/>
          <p:cNvSpPr>
            <a:spLocks noGrp="1"/>
          </p:cNvSpPr>
          <p:nvPr>
            <p:ph idx="1"/>
          </p:nvPr>
        </p:nvSpPr>
        <p:spPr>
          <a:xfrm>
            <a:off x="609600" y="2015732"/>
            <a:ext cx="11201399" cy="3851668"/>
          </a:xfrm>
        </p:spPr>
        <p:txBody>
          <a:bodyPr>
            <a:normAutofit lnSpcReduction="10000"/>
          </a:bodyPr>
          <a:lstStyle/>
          <a:p>
            <a:pPr>
              <a:buBlip>
                <a:blip r:embed="rId2"/>
              </a:buBlip>
            </a:pPr>
            <a:r>
              <a:rPr lang="en-US" sz="2800" dirty="0" smtClean="0"/>
              <a:t> According to Philip </a:t>
            </a:r>
            <a:r>
              <a:rPr lang="en-US" sz="2800" dirty="0" err="1" smtClean="0"/>
              <a:t>Kotler</a:t>
            </a:r>
            <a:r>
              <a:rPr lang="en-US" sz="2800" dirty="0" smtClean="0"/>
              <a:t>, “ Marketing Management is the analysis, planning, implementation control of </a:t>
            </a:r>
            <a:r>
              <a:rPr lang="en-US" sz="2800" dirty="0" err="1" smtClean="0"/>
              <a:t>programmes</a:t>
            </a:r>
            <a:r>
              <a:rPr lang="en-US" sz="2800" dirty="0" smtClean="0"/>
              <a:t> designed to create, build, maintain mutually beneficial exchanges and relationships with target markets for the purpose of achieving </a:t>
            </a:r>
            <a:r>
              <a:rPr lang="en-US" sz="2800" dirty="0" err="1" smtClean="0"/>
              <a:t>organisational</a:t>
            </a:r>
            <a:r>
              <a:rPr lang="en-US" sz="2800" dirty="0" smtClean="0"/>
              <a:t> objectives.”</a:t>
            </a:r>
          </a:p>
          <a:p>
            <a:pPr>
              <a:buNone/>
            </a:pPr>
            <a:endParaRPr lang="en-US" sz="2800" dirty="0" smtClean="0"/>
          </a:p>
          <a:p>
            <a:pPr>
              <a:buBlip>
                <a:blip r:embed="rId2"/>
              </a:buBlip>
            </a:pPr>
            <a:r>
              <a:rPr lang="en-US" sz="2800" dirty="0" smtClean="0"/>
              <a:t>William J Stanton, “Marketing Management is the marketing concept in action.”</a:t>
            </a:r>
            <a:endParaRPr lang="en-US"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Features / characteristics / nature of marketing management</a:t>
            </a:r>
            <a:endParaRPr lang="en-US" sz="2800" b="1" dirty="0"/>
          </a:p>
        </p:txBody>
      </p:sp>
      <p:sp>
        <p:nvSpPr>
          <p:cNvPr id="5" name="Content Placeholder 4"/>
          <p:cNvSpPr>
            <a:spLocks noGrp="1"/>
          </p:cNvSpPr>
          <p:nvPr>
            <p:ph idx="1"/>
          </p:nvPr>
        </p:nvSpPr>
        <p:spPr>
          <a:xfrm>
            <a:off x="609600" y="2015732"/>
            <a:ext cx="10896599" cy="3450613"/>
          </a:xfrm>
        </p:spPr>
        <p:txBody>
          <a:bodyPr>
            <a:normAutofit/>
          </a:bodyPr>
          <a:lstStyle/>
          <a:p>
            <a:pPr marL="514350" indent="-514350">
              <a:buAutoNum type="arabicPeriod"/>
            </a:pPr>
            <a:r>
              <a:rPr lang="en-US" sz="2800" dirty="0" smtClean="0"/>
              <a:t>Marketing Management is one of the important functional areas of business management, which is concerned with marketing of goods and services.</a:t>
            </a:r>
          </a:p>
          <a:p>
            <a:pPr marL="514350" indent="-514350">
              <a:buAutoNum type="arabicPeriod"/>
            </a:pPr>
            <a:r>
              <a:rPr lang="en-US" sz="2800" dirty="0" smtClean="0"/>
              <a:t>Marketing is a social function. It requires constant interaction with the various groups of society, it influences the patterns of consumption &amp; consumer attitudes.</a:t>
            </a:r>
          </a:p>
          <a:p>
            <a:pPr marL="514350" indent="-514350">
              <a:buNone/>
            </a:pPr>
            <a:endParaRPr lang="en-US" sz="28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81000"/>
            <a:ext cx="10744199" cy="5085345"/>
          </a:xfrm>
        </p:spPr>
        <p:txBody>
          <a:bodyPr>
            <a:normAutofit/>
          </a:bodyPr>
          <a:lstStyle/>
          <a:p>
            <a:pPr>
              <a:buNone/>
            </a:pPr>
            <a:r>
              <a:rPr lang="en-US" sz="2800" dirty="0" smtClean="0"/>
              <a:t>3. Marketing is an integrative function. It integrates &amp; combines the other business functions like production, finance, personnel etc., with a view to accomplish the </a:t>
            </a:r>
            <a:r>
              <a:rPr lang="en-US" sz="2800" dirty="0" err="1" smtClean="0"/>
              <a:t>organisational</a:t>
            </a:r>
            <a:r>
              <a:rPr lang="en-US" sz="2800" dirty="0" smtClean="0"/>
              <a:t> objectives.</a:t>
            </a:r>
          </a:p>
          <a:p>
            <a:pPr>
              <a:buNone/>
            </a:pPr>
            <a:r>
              <a:rPr lang="en-US" sz="2800" dirty="0" smtClean="0"/>
              <a:t>4. Marketing management is a universal function. It has universality in the sense that it can be applied to both profit &amp; non-profit motive </a:t>
            </a:r>
            <a:r>
              <a:rPr lang="en-US" sz="2800" dirty="0" err="1" smtClean="0"/>
              <a:t>organisations</a:t>
            </a:r>
            <a:r>
              <a:rPr lang="en-US" sz="2800" dirty="0" smtClean="0"/>
              <a:t>.</a:t>
            </a:r>
          </a:p>
          <a:p>
            <a:pPr>
              <a:buNone/>
            </a:pPr>
            <a:r>
              <a:rPr lang="en-US" sz="2800" dirty="0" smtClean="0"/>
              <a:t>5. Marketing Management is goal oriented. It aims at satisfying the needs of customers by offering them the goods &amp; services they want and generating profits for the enterprise.</a:t>
            </a:r>
            <a:endParaRPr lang="en-US" sz="28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0"/>
            <a:ext cx="11048999" cy="5562600"/>
          </a:xfrm>
        </p:spPr>
        <p:txBody>
          <a:bodyPr>
            <a:normAutofit/>
          </a:bodyPr>
          <a:lstStyle/>
          <a:p>
            <a:pPr>
              <a:buNone/>
            </a:pPr>
            <a:r>
              <a:rPr lang="en-US" sz="2800" dirty="0" smtClean="0"/>
              <a:t>6. Marketing mix, i.e. Product, Price, Promotion &amp; Place is one of the important elements of Marketing Management.</a:t>
            </a:r>
          </a:p>
          <a:p>
            <a:pPr>
              <a:buNone/>
            </a:pPr>
            <a:r>
              <a:rPr lang="en-US" sz="2800" dirty="0" smtClean="0"/>
              <a:t>7. Marketing Management rests on the notion of exchange, i.e. one party is willing to part with, and the other party is ready to accept, under some agreed consideration.</a:t>
            </a:r>
          </a:p>
          <a:p>
            <a:pPr>
              <a:buNone/>
            </a:pPr>
            <a:r>
              <a:rPr lang="en-US" sz="2800" dirty="0" smtClean="0"/>
              <a:t>8. Marketing Management applies marketing concept not only to </a:t>
            </a:r>
            <a:r>
              <a:rPr lang="en-US" sz="2800" smtClean="0"/>
              <a:t>goods and </a:t>
            </a:r>
            <a:r>
              <a:rPr lang="en-US" sz="2800" dirty="0" smtClean="0"/>
              <a:t>services, but also to ideas.</a:t>
            </a:r>
            <a:endParaRPr lang="en-US" sz="28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Objectives of marketing management</a:t>
            </a:r>
            <a:endParaRPr lang="en-US" sz="2800" b="1" dirty="0"/>
          </a:p>
        </p:txBody>
      </p:sp>
      <p:pic>
        <p:nvPicPr>
          <p:cNvPr id="1026" name="Picture 2" descr="C:\Users\SHK\Desktop\Marketing pics\20200808_192221.jpg"/>
          <p:cNvPicPr>
            <a:picLocks noGrp="1" noChangeAspect="1" noChangeArrowheads="1"/>
          </p:cNvPicPr>
          <p:nvPr>
            <p:ph idx="1"/>
          </p:nvPr>
        </p:nvPicPr>
        <p:blipFill>
          <a:blip r:embed="rId2"/>
          <a:srcRect/>
          <a:stretch>
            <a:fillRect/>
          </a:stretch>
        </p:blipFill>
        <p:spPr bwMode="auto">
          <a:xfrm>
            <a:off x="2438400" y="2016124"/>
            <a:ext cx="7543800" cy="3927476"/>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0"/>
            <a:ext cx="10591799" cy="5715000"/>
          </a:xfrm>
        </p:spPr>
        <p:txBody>
          <a:bodyPr>
            <a:normAutofit lnSpcReduction="10000"/>
          </a:bodyPr>
          <a:lstStyle/>
          <a:p>
            <a:pPr>
              <a:buBlip>
                <a:blip r:embed="rId2"/>
              </a:buBlip>
            </a:pPr>
            <a:r>
              <a:rPr lang="en-US" sz="2800" b="1" dirty="0" smtClean="0"/>
              <a:t>Determination of Customers’ needs: </a:t>
            </a:r>
            <a:r>
              <a:rPr lang="en-US" sz="2800" dirty="0" smtClean="0"/>
              <a:t>The objective of marketing management is to identify &amp; satisfy the customers’ needs. The firm or the manufacturer should ascertain the needs of the customer. It is after the decision taken about the customer’s needs, production is started.</a:t>
            </a:r>
          </a:p>
          <a:p>
            <a:pPr>
              <a:buBlip>
                <a:blip r:embed="rId2"/>
              </a:buBlip>
            </a:pPr>
            <a:r>
              <a:rPr lang="en-US" sz="2800" b="1" dirty="0" smtClean="0"/>
              <a:t>Creation of Demand: </a:t>
            </a:r>
            <a:r>
              <a:rPr lang="en-US" sz="2800" dirty="0" smtClean="0"/>
              <a:t>The marketing management’s objective is to create demand through various means. A conscious attempt is made to find out the preferences &amp; tastes of the consumers. Goods &amp; services are produced to satisfy the needs of the consumers. Demand is also created by informing the customers the utility of various goods &amp; services through advertisement.</a:t>
            </a:r>
            <a:endParaRPr lang="en-US" sz="2800"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11201400" cy="4780545"/>
          </a:xfrm>
        </p:spPr>
        <p:txBody>
          <a:bodyPr>
            <a:normAutofit/>
          </a:bodyPr>
          <a:lstStyle/>
          <a:p>
            <a:pPr>
              <a:buBlip>
                <a:blip r:embed="rId2"/>
              </a:buBlip>
            </a:pPr>
            <a:r>
              <a:rPr lang="en-US" sz="2800" b="1" dirty="0" smtClean="0"/>
              <a:t>Customer Satisfaction: </a:t>
            </a:r>
            <a:r>
              <a:rPr lang="en-US" sz="2800" dirty="0" smtClean="0"/>
              <a:t>The marketing manager must study the demands of the customers before offering  them any goods or services. Selling the goods or services is not that important as the satisfaction of the customer’s needs. Modern Marketing is customer oriented. It begins and ends with the customer.</a:t>
            </a:r>
          </a:p>
          <a:p>
            <a:pPr>
              <a:buNone/>
            </a:pPr>
            <a:endParaRPr lang="en-US" sz="2800" dirty="0" smtClean="0"/>
          </a:p>
          <a:p>
            <a:pPr>
              <a:buBlip>
                <a:blip r:embed="rId2"/>
              </a:buBlip>
            </a:pPr>
            <a:r>
              <a:rPr lang="en-US" sz="2800" b="1" dirty="0" smtClean="0"/>
              <a:t>Market Share: </a:t>
            </a:r>
            <a:r>
              <a:rPr lang="en-US" sz="2800" dirty="0" smtClean="0"/>
              <a:t>Every business aims at increasing its market share, the ratio of its sales to the total sales in the economy.</a:t>
            </a:r>
            <a:endParaRPr lang="en-US" sz="2800" b="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4800"/>
            <a:ext cx="10896599" cy="5791200"/>
          </a:xfrm>
        </p:spPr>
        <p:txBody>
          <a:bodyPr>
            <a:normAutofit lnSpcReduction="10000"/>
          </a:bodyPr>
          <a:lstStyle/>
          <a:p>
            <a:pPr>
              <a:buBlip>
                <a:blip r:embed="rId2"/>
              </a:buBlip>
            </a:pPr>
            <a:r>
              <a:rPr lang="en-US" sz="2800" b="1" dirty="0" smtClean="0"/>
              <a:t>Generation of Profits: </a:t>
            </a:r>
            <a:r>
              <a:rPr lang="en-US" sz="2800" dirty="0" smtClean="0"/>
              <a:t>The marketing department is the only department which generates revenue for the business. Sufficient profits must be earned as a result of sale of want satisfying products. If the firm is not earning profits, it will not be able to survive in the market. Profits are also needed for the growth &amp; diversification of the firm.</a:t>
            </a:r>
          </a:p>
          <a:p>
            <a:pPr>
              <a:buBlip>
                <a:blip r:embed="rId2"/>
              </a:buBlip>
            </a:pPr>
            <a:r>
              <a:rPr lang="en-US" sz="2800" b="1" dirty="0" smtClean="0"/>
              <a:t>Creation of Goodwill &amp; Public Image: </a:t>
            </a:r>
            <a:r>
              <a:rPr lang="en-US" sz="2800" dirty="0" smtClean="0"/>
              <a:t>The marketing department provides quality products to customers at reasonable prices &amp; thus creates its impact on the consumers. The marketing manager attempts to raise the goodwill of the business by initiating image building activities such as sales promotion, publicity &amp; advertisements, high quality reasonable price, convenient distribution outlets etc.</a:t>
            </a:r>
            <a:endParaRPr lang="en-US" sz="2800" b="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0"/>
            <a:ext cx="10972799" cy="5486400"/>
          </a:xfrm>
        </p:spPr>
        <p:txBody>
          <a:bodyPr>
            <a:normAutofit/>
          </a:bodyPr>
          <a:lstStyle/>
          <a:p>
            <a:pPr>
              <a:buBlip>
                <a:blip r:embed="rId2"/>
              </a:buBlip>
            </a:pPr>
            <a:r>
              <a:rPr lang="en-US" sz="2800" b="1" dirty="0" smtClean="0"/>
              <a:t>Contribution to National Development: </a:t>
            </a:r>
            <a:r>
              <a:rPr lang="en-US" sz="2800" dirty="0" smtClean="0"/>
              <a:t>Marketing Management contributes to fuller &amp; wiser </a:t>
            </a:r>
            <a:r>
              <a:rPr lang="en-US" sz="2800" dirty="0" err="1" smtClean="0"/>
              <a:t>utilisation</a:t>
            </a:r>
            <a:r>
              <a:rPr lang="en-US" sz="2800" dirty="0" smtClean="0"/>
              <a:t> of national resources &amp; increase in employment facilities &amp; economic growth.</a:t>
            </a:r>
          </a:p>
          <a:p>
            <a:pPr>
              <a:buNone/>
            </a:pPr>
            <a:endParaRPr lang="en-US" sz="2800" dirty="0" smtClean="0"/>
          </a:p>
          <a:p>
            <a:pPr>
              <a:buBlip>
                <a:blip r:embed="rId2"/>
              </a:buBlip>
            </a:pPr>
            <a:r>
              <a:rPr lang="en-US" sz="2800" b="1" dirty="0" smtClean="0"/>
              <a:t>Raising the Standard of Living of the people: </a:t>
            </a:r>
            <a:r>
              <a:rPr lang="en-US" sz="2800" dirty="0" smtClean="0"/>
              <a:t>By ensuring that many varieties of goods are available for consumption, marketing management aims at raising the standard of living of the community.</a:t>
            </a:r>
            <a:endParaRPr lang="en-US" sz="28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K\Desktop\Marketing pics\20200804_001015.jpg"/>
          <p:cNvPicPr>
            <a:picLocks noGrp="1" noChangeAspect="1" noChangeArrowheads="1"/>
          </p:cNvPicPr>
          <p:nvPr>
            <p:ph idx="1"/>
          </p:nvPr>
        </p:nvPicPr>
        <p:blipFill>
          <a:blip r:embed="rId2"/>
          <a:srcRect/>
          <a:stretch>
            <a:fillRect/>
          </a:stretch>
        </p:blipFill>
        <p:spPr bwMode="auto">
          <a:xfrm>
            <a:off x="228600" y="152400"/>
            <a:ext cx="5715000" cy="5867400"/>
          </a:xfrm>
          <a:prstGeom prst="rect">
            <a:avLst/>
          </a:prstGeom>
          <a:noFill/>
        </p:spPr>
      </p:pic>
      <p:pic>
        <p:nvPicPr>
          <p:cNvPr id="1027" name="Picture 3" descr="C:\Users\SHK\Desktop\Marketing pics\20200804_001031.jpg"/>
          <p:cNvPicPr>
            <a:picLocks noChangeAspect="1" noChangeArrowheads="1"/>
          </p:cNvPicPr>
          <p:nvPr/>
        </p:nvPicPr>
        <p:blipFill>
          <a:blip r:embed="rId3"/>
          <a:srcRect/>
          <a:stretch>
            <a:fillRect/>
          </a:stretch>
        </p:blipFill>
        <p:spPr bwMode="auto">
          <a:xfrm>
            <a:off x="6248400" y="152401"/>
            <a:ext cx="5562600" cy="57912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Marketing management process</a:t>
            </a:r>
            <a:endParaRPr lang="en-US" sz="3600" b="1" dirty="0"/>
          </a:p>
        </p:txBody>
      </p:sp>
      <p:sp>
        <p:nvSpPr>
          <p:cNvPr id="3" name="Content Placeholder 2"/>
          <p:cNvSpPr>
            <a:spLocks noGrp="1"/>
          </p:cNvSpPr>
          <p:nvPr>
            <p:ph idx="1"/>
          </p:nvPr>
        </p:nvSpPr>
        <p:spPr>
          <a:xfrm>
            <a:off x="838201" y="2015732"/>
            <a:ext cx="10216654" cy="3450613"/>
          </a:xfrm>
        </p:spPr>
        <p:txBody>
          <a:bodyPr>
            <a:normAutofit/>
          </a:bodyPr>
          <a:lstStyle/>
          <a:p>
            <a:pPr>
              <a:buNone/>
            </a:pPr>
            <a:r>
              <a:rPr lang="en-US" sz="2800" dirty="0" smtClean="0"/>
              <a:t>Marketing Management is a process because it manages the marketing plan, policies &amp; </a:t>
            </a:r>
            <a:r>
              <a:rPr lang="en-US" sz="2800" dirty="0" err="1" smtClean="0"/>
              <a:t>programmes</a:t>
            </a:r>
            <a:r>
              <a:rPr lang="en-US" sz="2800" dirty="0" smtClean="0"/>
              <a:t> keeping in view the broad objectives of accomplishing the </a:t>
            </a:r>
            <a:r>
              <a:rPr lang="en-US" sz="2800" dirty="0" err="1" smtClean="0"/>
              <a:t>organsisational</a:t>
            </a:r>
            <a:r>
              <a:rPr lang="en-US" sz="2800" dirty="0" smtClean="0"/>
              <a:t> goals and the society’s expectations.</a:t>
            </a:r>
          </a:p>
          <a:p>
            <a:pPr>
              <a:buNone/>
            </a:pPr>
            <a:r>
              <a:rPr lang="en-US" sz="2800" dirty="0" smtClean="0"/>
              <a:t>Philip </a:t>
            </a:r>
            <a:r>
              <a:rPr lang="en-US" sz="2800" dirty="0" err="1" smtClean="0"/>
              <a:t>Kotler</a:t>
            </a:r>
            <a:r>
              <a:rPr lang="en-US" sz="2800" dirty="0" smtClean="0"/>
              <a:t> defines (steps involved in Marketing Management Process):</a:t>
            </a:r>
            <a:endParaRPr lang="en-US" sz="28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609600"/>
            <a:ext cx="10445254" cy="4856745"/>
          </a:xfrm>
        </p:spPr>
        <p:txBody>
          <a:bodyPr>
            <a:normAutofit/>
          </a:bodyPr>
          <a:lstStyle/>
          <a:p>
            <a:pPr>
              <a:buFont typeface="Courier New" pitchFamily="49" charset="0"/>
              <a:buChar char="o"/>
            </a:pPr>
            <a:endParaRPr lang="en-US" sz="2800" dirty="0" smtClean="0"/>
          </a:p>
          <a:p>
            <a:pPr>
              <a:buFont typeface="Courier New" pitchFamily="49" charset="0"/>
              <a:buChar char="o"/>
            </a:pPr>
            <a:endParaRPr lang="en-US" sz="2800" dirty="0" smtClean="0"/>
          </a:p>
          <a:p>
            <a:pPr>
              <a:buFont typeface="Courier New" pitchFamily="49" charset="0"/>
              <a:buChar char="o"/>
            </a:pPr>
            <a:r>
              <a:rPr lang="en-US" sz="3200" dirty="0" smtClean="0"/>
              <a:t> </a:t>
            </a:r>
            <a:r>
              <a:rPr lang="en-US" sz="3200" dirty="0" err="1" smtClean="0"/>
              <a:t>Analysing</a:t>
            </a:r>
            <a:r>
              <a:rPr lang="en-US" sz="3200" dirty="0" smtClean="0"/>
              <a:t> Marketing Opportunities</a:t>
            </a:r>
          </a:p>
          <a:p>
            <a:pPr>
              <a:buFont typeface="Courier New" pitchFamily="49" charset="0"/>
              <a:buChar char="o"/>
            </a:pPr>
            <a:r>
              <a:rPr lang="en-US" sz="3200" dirty="0" smtClean="0"/>
              <a:t> Researching &amp; Selecting Target Markets</a:t>
            </a:r>
          </a:p>
          <a:p>
            <a:pPr>
              <a:buFont typeface="Courier New" pitchFamily="49" charset="0"/>
              <a:buChar char="o"/>
            </a:pPr>
            <a:r>
              <a:rPr lang="en-US" sz="3200" dirty="0" smtClean="0"/>
              <a:t> Designing Marketing Strategies</a:t>
            </a:r>
          </a:p>
          <a:p>
            <a:pPr>
              <a:buFont typeface="Courier New" pitchFamily="49" charset="0"/>
              <a:buChar char="o"/>
            </a:pPr>
            <a:r>
              <a:rPr lang="en-US" sz="3200" dirty="0" smtClean="0"/>
              <a:t> Planning Marketing </a:t>
            </a:r>
            <a:r>
              <a:rPr lang="en-US" sz="3200" dirty="0" err="1" smtClean="0"/>
              <a:t>Programmes</a:t>
            </a:r>
            <a:endParaRPr lang="en-US" sz="3200" dirty="0" smtClean="0"/>
          </a:p>
          <a:p>
            <a:pPr>
              <a:buFont typeface="Courier New" pitchFamily="49" charset="0"/>
              <a:buChar char="o"/>
            </a:pPr>
            <a:r>
              <a:rPr lang="en-US" sz="3200" dirty="0" smtClean="0"/>
              <a:t> </a:t>
            </a:r>
            <a:r>
              <a:rPr lang="en-US" sz="3200" dirty="0" err="1" smtClean="0"/>
              <a:t>Organising</a:t>
            </a:r>
            <a:r>
              <a:rPr lang="en-US" sz="3200" dirty="0" smtClean="0"/>
              <a:t>, Implementing &amp; Controlling Marketing efforts</a:t>
            </a:r>
            <a:endParaRPr lang="en-US" sz="3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K\Desktop\Marketing pics\20200809_133551.jpg"/>
          <p:cNvPicPr>
            <a:picLocks noGrp="1" noChangeAspect="1" noChangeArrowheads="1"/>
          </p:cNvPicPr>
          <p:nvPr>
            <p:ph idx="1"/>
          </p:nvPr>
        </p:nvPicPr>
        <p:blipFill>
          <a:blip r:embed="rId2"/>
          <a:srcRect/>
          <a:stretch>
            <a:fillRect/>
          </a:stretch>
        </p:blipFill>
        <p:spPr bwMode="auto">
          <a:xfrm>
            <a:off x="1447800" y="228600"/>
            <a:ext cx="9601200" cy="55626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533400"/>
            <a:ext cx="9603275" cy="4932945"/>
          </a:xfrm>
        </p:spPr>
        <p:txBody>
          <a:bodyPr>
            <a:normAutofit/>
          </a:bodyPr>
          <a:lstStyle/>
          <a:p>
            <a:pPr marL="571500" indent="-571500">
              <a:buAutoNum type="romanUcPeriod"/>
            </a:pPr>
            <a:endParaRPr lang="en-US" sz="2800" b="1" dirty="0" smtClean="0"/>
          </a:p>
          <a:p>
            <a:pPr marL="571500" indent="-571500">
              <a:buAutoNum type="romanUcPeriod"/>
            </a:pPr>
            <a:r>
              <a:rPr lang="en-US" sz="2800" b="1" dirty="0" err="1" smtClean="0"/>
              <a:t>Analysing</a:t>
            </a:r>
            <a:r>
              <a:rPr lang="en-US" sz="2800" b="1" dirty="0" smtClean="0"/>
              <a:t> the Marketing Opportunities:  </a:t>
            </a:r>
            <a:r>
              <a:rPr lang="en-US" sz="2800" dirty="0" smtClean="0"/>
              <a:t>No Company can depend on its markets &amp; products forever. Every Company must identify new marketing opportunities. New opportunities can be searched casually or systematically. It can be searched casually by simply keeping the eyes and ears open in the changing environment &amp; systematically by reading newspapers, attending trade shows, examining competitor’s products &amp; collecting market information.</a:t>
            </a:r>
            <a:endParaRPr lang="en-US" sz="2800"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457200"/>
            <a:ext cx="9603275" cy="5410200"/>
          </a:xfrm>
        </p:spPr>
        <p:txBody>
          <a:bodyPr>
            <a:normAutofit/>
          </a:bodyPr>
          <a:lstStyle/>
          <a:p>
            <a:pPr>
              <a:buNone/>
            </a:pPr>
            <a:endParaRPr lang="en-US" sz="2800" dirty="0" smtClean="0">
              <a:solidFill>
                <a:schemeClr val="accent1"/>
              </a:solidFill>
            </a:endParaRPr>
          </a:p>
          <a:p>
            <a:pPr>
              <a:buNone/>
            </a:pPr>
            <a:r>
              <a:rPr lang="en-US" sz="2800" b="1" dirty="0" smtClean="0">
                <a:solidFill>
                  <a:schemeClr val="accent1"/>
                </a:solidFill>
              </a:rPr>
              <a:t>II. </a:t>
            </a:r>
            <a:r>
              <a:rPr lang="en-US" sz="2800" b="1" dirty="0" smtClean="0"/>
              <a:t>Researching &amp; Selecting Target Markets: </a:t>
            </a:r>
            <a:r>
              <a:rPr lang="en-US" sz="2800" dirty="0" smtClean="0"/>
              <a:t>Target market means well-defined set of customers whose needs the firm plans to satisfy. As there are different types of customers with different kinds of needs, it becomes necessary for an enterprise to undertake the study of the total market &amp; select those segments of the market which it can serve well than its competitors. So, there arises the need for selecting target markets.</a:t>
            </a:r>
            <a:endParaRPr lang="en-US" sz="2800" b="1" dirty="0">
              <a:solidFill>
                <a:srgbClr val="C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11277599" cy="4648200"/>
          </a:xfrm>
        </p:spPr>
        <p:txBody>
          <a:bodyPr>
            <a:normAutofit lnSpcReduction="10000"/>
          </a:bodyPr>
          <a:lstStyle/>
          <a:p>
            <a:pPr>
              <a:buNone/>
            </a:pPr>
            <a:endParaRPr lang="en-US" sz="2800" dirty="0" smtClean="0">
              <a:solidFill>
                <a:schemeClr val="accent1"/>
              </a:solidFill>
            </a:endParaRPr>
          </a:p>
          <a:p>
            <a:pPr>
              <a:buNone/>
            </a:pPr>
            <a:endParaRPr lang="en-US" sz="2800" dirty="0" smtClean="0">
              <a:solidFill>
                <a:schemeClr val="accent1"/>
              </a:solidFill>
            </a:endParaRPr>
          </a:p>
          <a:p>
            <a:pPr>
              <a:buNone/>
            </a:pPr>
            <a:r>
              <a:rPr lang="en-US" sz="2800" b="1" dirty="0" smtClean="0">
                <a:solidFill>
                  <a:schemeClr val="accent1"/>
                </a:solidFill>
              </a:rPr>
              <a:t>III. </a:t>
            </a:r>
            <a:r>
              <a:rPr lang="en-US" sz="2800" b="1" dirty="0" smtClean="0"/>
              <a:t>Designing Marketing Strategies: </a:t>
            </a:r>
            <a:r>
              <a:rPr lang="en-US" sz="2800" dirty="0" smtClean="0"/>
              <a:t>After identifying the marketing options, a strategic plan is developed to pursue the identified options. An analysis is done &amp; best available option is chosen, a plan or strategy is made for that option. At this step elaborated tactical decisions are made for the controllable forces of the marketing mix. It includes decisions related to product development, product pricing, product promotion &amp; product distribution.</a:t>
            </a:r>
            <a:endParaRPr lang="en-US" sz="2800" b="1" dirty="0">
              <a:solidFill>
                <a:schemeClr val="accent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600"/>
            <a:ext cx="10591799" cy="5562600"/>
          </a:xfrm>
        </p:spPr>
        <p:txBody>
          <a:bodyPr>
            <a:normAutofit lnSpcReduction="10000"/>
          </a:bodyPr>
          <a:lstStyle/>
          <a:p>
            <a:pPr>
              <a:buNone/>
            </a:pPr>
            <a:r>
              <a:rPr lang="en-US" sz="2800" b="1" dirty="0" smtClean="0">
                <a:solidFill>
                  <a:schemeClr val="accent1"/>
                </a:solidFill>
              </a:rPr>
              <a:t>IV. </a:t>
            </a:r>
            <a:r>
              <a:rPr lang="en-US" sz="2800" b="1" dirty="0" smtClean="0"/>
              <a:t>Planning Marketing </a:t>
            </a:r>
            <a:r>
              <a:rPr lang="en-US" sz="2800" b="1" dirty="0" err="1" smtClean="0"/>
              <a:t>Programmes</a:t>
            </a:r>
            <a:r>
              <a:rPr lang="en-US" sz="2800" b="1" dirty="0" smtClean="0"/>
              <a:t>:  </a:t>
            </a:r>
            <a:r>
              <a:rPr lang="en-US" sz="2800" dirty="0" smtClean="0"/>
              <a:t>It is not enough to formulate only the board of strategies by which the business expects to achieve its marketing objective but also plan the supporting marketing mix </a:t>
            </a:r>
            <a:r>
              <a:rPr lang="en-US" sz="2800" dirty="0" err="1" smtClean="0"/>
              <a:t>programmes</a:t>
            </a:r>
            <a:r>
              <a:rPr lang="en-US" sz="2800" dirty="0" smtClean="0"/>
              <a:t>. Decisions have to be taken regarding the features, packaging, branding, servicing policies etc.</a:t>
            </a:r>
          </a:p>
          <a:p>
            <a:pPr>
              <a:buNone/>
            </a:pPr>
            <a:r>
              <a:rPr lang="en-US" sz="2800" b="1" dirty="0" smtClean="0">
                <a:solidFill>
                  <a:schemeClr val="accent1"/>
                </a:solidFill>
              </a:rPr>
              <a:t>V. </a:t>
            </a:r>
            <a:r>
              <a:rPr lang="en-US" sz="2800" b="1" dirty="0" err="1" smtClean="0"/>
              <a:t>Organising</a:t>
            </a:r>
            <a:r>
              <a:rPr lang="en-US" sz="2800" b="1" dirty="0" smtClean="0"/>
              <a:t>, Implementing &amp; Controlling Marketing Efforts: </a:t>
            </a:r>
            <a:r>
              <a:rPr lang="en-US" sz="2800" dirty="0" smtClean="0"/>
              <a:t> It means </a:t>
            </a:r>
            <a:r>
              <a:rPr lang="en-US" sz="2800" dirty="0" err="1" smtClean="0"/>
              <a:t>organising</a:t>
            </a:r>
            <a:r>
              <a:rPr lang="en-US" sz="2800" dirty="0" smtClean="0"/>
              <a:t> the marketing resources &amp; implanting &amp; controlling the marketing plan. The company requires to design a marketing </a:t>
            </a:r>
            <a:r>
              <a:rPr lang="en-US" sz="2800" dirty="0" err="1" smtClean="0"/>
              <a:t>organisation</a:t>
            </a:r>
            <a:r>
              <a:rPr lang="en-US" sz="2800" dirty="0" smtClean="0"/>
              <a:t> that will be able to degenerate the marketing plan up to work. It is a system which ensures that marketing activities are performed as per the marketing objectives and plans.</a:t>
            </a:r>
            <a:endParaRPr lang="en-US" sz="2800" b="1" dirty="0">
              <a:solidFill>
                <a:schemeClr val="accent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K\Desktop\Marketing pics\20200808_192122.jpg"/>
          <p:cNvPicPr>
            <a:picLocks noGrp="1" noChangeAspect="1" noChangeArrowheads="1"/>
          </p:cNvPicPr>
          <p:nvPr>
            <p:ph idx="1"/>
          </p:nvPr>
        </p:nvPicPr>
        <p:blipFill>
          <a:blip r:embed="rId2"/>
          <a:srcRect/>
          <a:stretch>
            <a:fillRect/>
          </a:stretch>
        </p:blipFill>
        <p:spPr bwMode="auto">
          <a:xfrm>
            <a:off x="1447800" y="914400"/>
            <a:ext cx="9601200" cy="4551363"/>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HK\Desktop\Marketing pics\20200808_192144.jpg"/>
          <p:cNvPicPr>
            <a:picLocks noGrp="1" noChangeAspect="1" noChangeArrowheads="1"/>
          </p:cNvPicPr>
          <p:nvPr>
            <p:ph idx="1"/>
          </p:nvPr>
        </p:nvPicPr>
        <p:blipFill>
          <a:blip r:embed="rId2"/>
          <a:srcRect/>
          <a:stretch>
            <a:fillRect/>
          </a:stretch>
        </p:blipFill>
        <p:spPr bwMode="auto">
          <a:xfrm>
            <a:off x="2362200" y="1981200"/>
            <a:ext cx="7620000" cy="3962400"/>
          </a:xfrm>
          <a:prstGeom prst="rect">
            <a:avLst/>
          </a:prstGeom>
          <a:noFill/>
        </p:spPr>
      </p:pic>
      <p:sp>
        <p:nvSpPr>
          <p:cNvPr id="6" name="TextBox 5"/>
          <p:cNvSpPr txBox="1"/>
          <p:nvPr/>
        </p:nvSpPr>
        <p:spPr>
          <a:xfrm>
            <a:off x="990600" y="609600"/>
            <a:ext cx="10591800" cy="954107"/>
          </a:xfrm>
          <a:prstGeom prst="rect">
            <a:avLst/>
          </a:prstGeom>
          <a:noFill/>
        </p:spPr>
        <p:txBody>
          <a:bodyPr wrap="square" rtlCol="0">
            <a:spAutoFit/>
          </a:bodyPr>
          <a:lstStyle/>
          <a:p>
            <a:r>
              <a:rPr lang="en-US" sz="2800" dirty="0" smtClean="0"/>
              <a:t>It is described as the philosophy the firm holds towards the market and the ways of doing business with the consumers.</a:t>
            </a:r>
            <a:endParaRPr lang="en-U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exchange concept:</a:t>
            </a:r>
            <a:endParaRPr lang="en-US" b="1" dirty="0"/>
          </a:p>
        </p:txBody>
      </p:sp>
      <p:pic>
        <p:nvPicPr>
          <p:cNvPr id="3074" name="Picture 2" descr="C:\Users\SHK\Desktop\Marketing pics\20200808_192108.jpg"/>
          <p:cNvPicPr>
            <a:picLocks noGrp="1" noChangeAspect="1" noChangeArrowheads="1"/>
          </p:cNvPicPr>
          <p:nvPr>
            <p:ph idx="1"/>
          </p:nvPr>
        </p:nvPicPr>
        <p:blipFill>
          <a:blip r:embed="rId2"/>
          <a:srcRect/>
          <a:stretch>
            <a:fillRect/>
          </a:stretch>
        </p:blipFill>
        <p:spPr bwMode="auto">
          <a:xfrm>
            <a:off x="2743200" y="2016124"/>
            <a:ext cx="6781799" cy="38512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TotalTime>
  <Words>6365</Words>
  <Application>Microsoft Office PowerPoint</Application>
  <PresentationFormat>Custom</PresentationFormat>
  <Paragraphs>372</Paragraphs>
  <Slides>136</Slides>
  <Notes>1</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Gallery</vt:lpstr>
      <vt:lpstr>DR. B.B. HEGDE FIRST GRADE COLLEGE, KUNDAPURA  (a Unit of coondapur education society ®)      </vt:lpstr>
      <vt:lpstr>PowerPoint Presentation</vt:lpstr>
      <vt:lpstr>PowerPoint Presentation</vt:lpstr>
      <vt:lpstr>PowerPoint Presentation</vt:lpstr>
      <vt:lpstr>Chapter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can be studied under two heads </vt:lpstr>
      <vt:lpstr>PowerPoint Presentation</vt:lpstr>
      <vt:lpstr>PowerPoint Presentation</vt:lpstr>
      <vt:lpstr>Traditional marketing or old marketing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to the society In general</vt:lpstr>
      <vt:lpstr>PowerPoint Presentation</vt:lpstr>
      <vt:lpstr>PowerPoint Presentation</vt:lpstr>
      <vt:lpstr>PowerPoint Presentation</vt:lpstr>
      <vt:lpstr>PowerPoint Presentation</vt:lpstr>
      <vt:lpstr>PowerPoint Presentation</vt:lpstr>
      <vt:lpstr>Benefits to the individual business firms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vt:lpstr>
      <vt:lpstr>Features / characteristics / nature of marketing management</vt:lpstr>
      <vt:lpstr>PowerPoint Presentation</vt:lpstr>
      <vt:lpstr>PowerPoint Presentation</vt:lpstr>
      <vt:lpstr>Objectives of marketing management</vt:lpstr>
      <vt:lpstr>PowerPoint Presentation</vt:lpstr>
      <vt:lpstr>PowerPoint Presentation</vt:lpstr>
      <vt:lpstr>PowerPoint Presentation</vt:lpstr>
      <vt:lpstr>PowerPoint Presentation</vt:lpstr>
      <vt:lpstr>Marketing management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exchange concept:</vt:lpstr>
      <vt:lpstr>PowerPoint Presentation</vt:lpstr>
      <vt:lpstr>The production concept:</vt:lpstr>
      <vt:lpstr>PowerPoint Presentation</vt:lpstr>
      <vt:lpstr>PowerPoint Presentation</vt:lpstr>
      <vt:lpstr>PowerPoint Presentation</vt:lpstr>
      <vt:lpstr>PowerPoint Presentation</vt:lpstr>
      <vt:lpstr>The product concept:</vt:lpstr>
      <vt:lpstr>PowerPoint Presentation</vt:lpstr>
      <vt:lpstr>PowerPoint Presentation</vt:lpstr>
      <vt:lpstr>PowerPoint Presentation</vt:lpstr>
      <vt:lpstr>The selling concept:</vt:lpstr>
      <vt:lpstr>PowerPoint Presentation</vt:lpstr>
      <vt:lpstr>PowerPoint Presentation</vt:lpstr>
      <vt:lpstr>PowerPoint Presentation</vt:lpstr>
      <vt:lpstr>The marketing concept:</vt:lpstr>
      <vt:lpstr>PowerPoint Presentation</vt:lpstr>
      <vt:lpstr>PowerPoint Presentation</vt:lpstr>
      <vt:lpstr>PowerPoint Presentation</vt:lpstr>
      <vt:lpstr>PowerPoint Presentation</vt:lpstr>
      <vt:lpstr>the societal marketing concept:</vt:lpstr>
      <vt:lpstr>PowerPoint Presentation</vt:lpstr>
      <vt:lpstr>PowerPoint Presentation</vt:lpstr>
      <vt:lpstr>PowerPoint Presentation</vt:lpstr>
      <vt:lpstr>PowerPoint Presentation</vt:lpstr>
      <vt:lpstr>PowerPoint Presentation</vt:lpstr>
      <vt:lpstr>Development of marketing strategy</vt:lpstr>
      <vt:lpstr>PowerPoint Presentation</vt:lpstr>
      <vt:lpstr>Definitions:- </vt:lpstr>
      <vt:lpstr>PowerPoint Presentation</vt:lpstr>
      <vt:lpstr>PowerPoint Presentation</vt:lpstr>
      <vt:lpstr>Competitive Marketing Strategy (CMS) </vt:lpstr>
      <vt:lpstr>Objectives:</vt:lpstr>
      <vt:lpstr>PowerPoint Presentation</vt:lpstr>
      <vt:lpstr>PowerPoint Presentation</vt:lpstr>
      <vt:lpstr>Steps for the development of competitive marketing strategy: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Mrs. Avitha Correa  Assistant Professor in Commerce and Management Dr. B.B Hegde First Grade College Kundapura </dc:title>
  <dc:creator>Unknown User</dc:creator>
  <cp:lastModifiedBy>HP</cp:lastModifiedBy>
  <cp:revision>135</cp:revision>
  <dcterms:created xsi:type="dcterms:W3CDTF">2020-08-03T17:48:44Z</dcterms:created>
  <dcterms:modified xsi:type="dcterms:W3CDTF">2020-10-01T06:15:31Z</dcterms:modified>
</cp:coreProperties>
</file>